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ommentAuthors.xml" ContentType="application/vnd.openxmlformats-officedocument.presentationml.commentAuthors+xml"/>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sldIdLst>
    <p:sldId id="260" r:id="rId2"/>
    <p:sldId id="261" r:id="rId3"/>
    <p:sldId id="289" r:id="rId4"/>
    <p:sldId id="290" r:id="rId5"/>
    <p:sldId id="291" r:id="rId6"/>
    <p:sldId id="294" r:id="rId7"/>
    <p:sldId id="295" r:id="rId8"/>
    <p:sldId id="296" r:id="rId9"/>
    <p:sldId id="297" r:id="rId10"/>
    <p:sldId id="298" r:id="rId11"/>
    <p:sldId id="299" r:id="rId12"/>
    <p:sldId id="301" r:id="rId13"/>
    <p:sldId id="315" r:id="rId14"/>
    <p:sldId id="313" r:id="rId15"/>
    <p:sldId id="314" r:id="rId16"/>
    <p:sldId id="262" r:id="rId17"/>
    <p:sldId id="310" r:id="rId18"/>
    <p:sldId id="312" r:id="rId19"/>
    <p:sldId id="311" r:id="rId20"/>
    <p:sldId id="308"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ian Coleman" initials="DEC" lastIdx="1" clrIdx="0"/>
  <p:cmAuthor id="1" name="Anne Talvacchio" initials="AMT" lastIdx="36" clrIdx="1"/>
  <p:cmAuthor id="2" name="jitendrad" initials="j" lastIdx="1" clrIdx="2"/>
  <p:cmAuthor id="3" name="William Bosshardt" initials="WB" lastIdx="1" clrIdx="3"/>
  <p:cmAuthor id="4" name="Kevin Gotchet" initials="KG" lastIdx="2"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E4701E"/>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721" autoAdjust="0"/>
    <p:restoredTop sz="94660"/>
  </p:normalViewPr>
  <p:slideViewPr>
    <p:cSldViewPr>
      <p:cViewPr>
        <p:scale>
          <a:sx n="80" d="100"/>
          <a:sy n="80" d="100"/>
        </p:scale>
        <p:origin x="-1578" y="-114"/>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image1.tiff>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2130425"/>
            <a:ext cx="7772400" cy="1470025"/>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xmlns="" val="2087129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xmlns="" val="467381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xmlns="" val="247497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xmlns="" val="677316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347868"/>
            <a:ext cx="8229600" cy="1143000"/>
          </a:xfrm>
        </p:spPr>
        <p:txBody>
          <a:bodyPr>
            <a:noAutofit/>
          </a:bodyPr>
          <a:lstStyle>
            <a:lvl1pPr>
              <a:tabLst/>
              <a:defRPr sz="3600" b="1" baseline="0">
                <a:latin typeface="Trade Gothic LT Std Extended"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xmlns="" val="1435681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xmlns="" val="2522278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xmlns="" val="792373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xmlns="" val="119904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xmlns="" val="1200445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49416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xmlns="" val="810304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xmlns="" val="2877774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tif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1" name="Picture 30" descr="Slide_background_new.tif"/>
          <p:cNvPicPr>
            <a:picLocks noChangeAspect="1"/>
          </p:cNvPicPr>
          <p:nvPr/>
        </p:nvPicPr>
        <p:blipFill>
          <a:blip r:embed="rId14" cstate="print"/>
          <a:stretch>
            <a:fillRect/>
          </a:stretch>
        </p:blipFill>
        <p:spPr>
          <a:xfrm>
            <a:off x="1369" y="-13252"/>
            <a:ext cx="9141262" cy="6858000"/>
          </a:xfrm>
          <a:prstGeom prst="rect">
            <a:avLst/>
          </a:prstGeom>
        </p:spPr>
      </p:pic>
      <p:sp>
        <p:nvSpPr>
          <p:cNvPr id="2" name="Title Placeholder 1"/>
          <p:cNvSpPr>
            <a:spLocks noGrp="1"/>
          </p:cNvSpPr>
          <p:nvPr>
            <p:ph type="title"/>
          </p:nvPr>
        </p:nvSpPr>
        <p:spPr>
          <a:xfrm>
            <a:off x="457200" y="344556"/>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5" name="Straight Connector 14"/>
          <p:cNvCxnSpPr/>
          <p:nvPr/>
        </p:nvCxnSpPr>
        <p:spPr>
          <a:xfrm>
            <a:off x="0" y="0"/>
            <a:ext cx="9144000" cy="0"/>
          </a:xfrm>
          <a:prstGeom prst="line">
            <a:avLst/>
          </a:prstGeom>
          <a:ln w="38100">
            <a:solidFill>
              <a:srgbClr val="E4701E"/>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0" y="333380"/>
            <a:ext cx="91440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64704" y="0"/>
            <a:ext cx="7391400" cy="338554"/>
          </a:xfrm>
          <a:prstGeom prst="rect">
            <a:avLst/>
          </a:prstGeom>
          <a:noFill/>
        </p:spPr>
        <p:txBody>
          <a:bodyPr wrap="square" rtlCol="0">
            <a:spAutoFit/>
          </a:bodyPr>
          <a:lstStyle/>
          <a:p>
            <a:pPr algn="ctr"/>
            <a:r>
              <a:rPr lang="en-US" sz="1600" b="1" dirty="0" smtClean="0">
                <a:solidFill>
                  <a:srgbClr val="455C61"/>
                </a:solidFill>
                <a:latin typeface="Trade Gothic LT Std Cn" pitchFamily="34" charset="0"/>
              </a:rPr>
              <a:t>LESSON 17</a:t>
            </a:r>
            <a:r>
              <a:rPr lang="en-US" sz="1600" b="1" baseline="0" dirty="0" smtClean="0">
                <a:solidFill>
                  <a:srgbClr val="455C61"/>
                </a:solidFill>
                <a:latin typeface="Trade Gothic LT Std Cn" pitchFamily="34" charset="0"/>
              </a:rPr>
              <a:t>   </a:t>
            </a:r>
            <a:r>
              <a:rPr lang="en-US" sz="1600" b="1" kern="1200" baseline="0" dirty="0" smtClean="0">
                <a:solidFill>
                  <a:srgbClr val="E4701E"/>
                </a:solidFill>
                <a:latin typeface="Trade Gothic LT Std Cn" pitchFamily="34" charset="0"/>
                <a:ea typeface="+mn-ea"/>
                <a:cs typeface="+mn-cs"/>
              </a:rPr>
              <a:t>INFLATION</a:t>
            </a:r>
            <a:endParaRPr lang="en-GB" sz="1600" b="1" dirty="0">
              <a:solidFill>
                <a:srgbClr val="E4701E"/>
              </a:solidFill>
              <a:latin typeface="Trade Gothic LT Std Cn" pitchFamily="34" charset="0"/>
            </a:endParaRPr>
          </a:p>
        </p:txBody>
      </p:sp>
      <p:sp>
        <p:nvSpPr>
          <p:cNvPr id="14" name="Chord 13"/>
          <p:cNvSpPr/>
          <p:nvPr/>
        </p:nvSpPr>
        <p:spPr>
          <a:xfrm rot="6752595">
            <a:off x="3837038" y="5993156"/>
            <a:ext cx="1483244" cy="1514991"/>
          </a:xfrm>
          <a:prstGeom prst="chord">
            <a:avLst>
              <a:gd name="adj1" fmla="val 3996300"/>
              <a:gd name="adj2" fmla="val 14842206"/>
            </a:avLst>
          </a:prstGeom>
          <a:solidFill>
            <a:srgbClr val="E4701E"/>
          </a:solidFill>
          <a:ln>
            <a:solidFill>
              <a:srgbClr val="E470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p:cNvSpPr txBox="1"/>
          <p:nvPr/>
        </p:nvSpPr>
        <p:spPr>
          <a:xfrm>
            <a:off x="4114800" y="6149008"/>
            <a:ext cx="914400" cy="246221"/>
          </a:xfrm>
          <a:prstGeom prst="rect">
            <a:avLst/>
          </a:prstGeom>
          <a:noFill/>
        </p:spPr>
        <p:txBody>
          <a:bodyPr wrap="square" rtlCol="0">
            <a:spAutoFit/>
          </a:bodyPr>
          <a:lstStyle/>
          <a:p>
            <a:pPr algn="ctr"/>
            <a:r>
              <a:rPr lang="en-GB" sz="1000" b="1" dirty="0" smtClean="0">
                <a:solidFill>
                  <a:schemeClr val="bg1"/>
                </a:solidFill>
                <a:latin typeface="Trade Gothic LT Std" pitchFamily="34" charset="0"/>
              </a:rPr>
              <a:t>17-</a:t>
            </a:r>
            <a:fld id="{BF3E2D1B-3FFF-45CB-8648-E0CD14D04F0D}" type="slidenum">
              <a:rPr lang="en-GB" sz="1000" b="1" smtClean="0">
                <a:solidFill>
                  <a:schemeClr val="bg1"/>
                </a:solidFill>
                <a:latin typeface="Trade Gothic LT Std" pitchFamily="34" charset="0"/>
              </a:rPr>
              <a:pPr algn="ctr"/>
              <a:t>‹#›</a:t>
            </a:fld>
            <a:endParaRPr lang="en-GB" sz="1000" b="1" dirty="0">
              <a:solidFill>
                <a:schemeClr val="bg1"/>
              </a:solidFill>
              <a:latin typeface="Trade Gothic LT Std" pitchFamily="34" charset="0"/>
            </a:endParaRPr>
          </a:p>
        </p:txBody>
      </p:sp>
      <p:sp>
        <p:nvSpPr>
          <p:cNvPr id="22" name="Rectangle 21"/>
          <p:cNvSpPr/>
          <p:nvPr/>
        </p:nvSpPr>
        <p:spPr>
          <a:xfrm>
            <a:off x="-39757" y="6477000"/>
            <a:ext cx="9197009" cy="381000"/>
          </a:xfrm>
          <a:prstGeom prst="rect">
            <a:avLst/>
          </a:prstGeom>
          <a:solidFill>
            <a:srgbClr val="E4701E"/>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TextBox 28"/>
          <p:cNvSpPr txBox="1"/>
          <p:nvPr/>
        </p:nvSpPr>
        <p:spPr>
          <a:xfrm>
            <a:off x="1172816" y="6576392"/>
            <a:ext cx="6781800" cy="246221"/>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1" dirty="0" smtClean="0">
                <a:solidFill>
                  <a:schemeClr val="bg1"/>
                </a:solidFill>
                <a:latin typeface="Trade Gothic LT Std" pitchFamily="34" charset="0"/>
              </a:rPr>
              <a:t>HIGH SCHOOL ECONOMICS 3</a:t>
            </a:r>
            <a:r>
              <a:rPr lang="en-US" sz="1000" b="1" cap="small" baseline="0" dirty="0" smtClean="0">
                <a:solidFill>
                  <a:schemeClr val="bg1"/>
                </a:solidFill>
                <a:latin typeface="Trade Gothic LT Std" pitchFamily="34" charset="0"/>
              </a:rPr>
              <a:t>rd</a:t>
            </a:r>
            <a:r>
              <a:rPr lang="en-US" sz="1000" b="1" dirty="0" smtClean="0">
                <a:solidFill>
                  <a:schemeClr val="bg1"/>
                </a:solidFill>
                <a:latin typeface="Trade Gothic LT Std" pitchFamily="34" charset="0"/>
              </a:rPr>
              <a:t> EDITION © COUNCIL FOR ECONOMIC EDUCATION, NEW YORK, NY</a:t>
            </a:r>
            <a:endParaRPr lang="en-GB" sz="1000" b="1" dirty="0">
              <a:latin typeface="Trade Gothic LT Std" pitchFamily="34" charset="0"/>
            </a:endParaRPr>
          </a:p>
        </p:txBody>
      </p:sp>
    </p:spTree>
    <p:extLst>
      <p:ext uri="{BB962C8B-B14F-4D97-AF65-F5344CB8AC3E}">
        <p14:creationId xmlns:p14="http://schemas.microsoft.com/office/powerpoint/2010/main" xmlns="" val="186329497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ctr" defTabSz="914400" rtl="0" eaLnBrk="1" latinLnBrk="0" hangingPunct="1">
        <a:spcBef>
          <a:spcPct val="0"/>
        </a:spcBef>
        <a:buNone/>
        <a:defRPr sz="3200" b="1" kern="1200" cap="all" spc="0" baseline="0">
          <a:solidFill>
            <a:schemeClr val="tx1"/>
          </a:solidFill>
          <a:latin typeface="Trade Gothic LT Std Extended"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Trade Gothic LT Std Cn"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ade Gothic LT Std Cn"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ade Gothic LT Std Cn"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ade Gothic LT Std Cn"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ade Gothic LT Std Cn"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71714"/>
            <a:ext cx="8229600" cy="642732"/>
          </a:xfrm>
        </p:spPr>
        <p:txBody>
          <a:bodyPr>
            <a:normAutofit/>
          </a:bodyPr>
          <a:lstStyle/>
          <a:p>
            <a:r>
              <a:rPr lang="en-US" cap="none" dirty="0" smtClean="0"/>
              <a:t>Prices in Grandma’s Day</a:t>
            </a:r>
            <a:endParaRPr lang="en-US" cap="none" dirty="0"/>
          </a:p>
        </p:txBody>
      </p:sp>
      <p:sp>
        <p:nvSpPr>
          <p:cNvPr id="3" name="Content Placeholder 2"/>
          <p:cNvSpPr>
            <a:spLocks noGrp="1"/>
          </p:cNvSpPr>
          <p:nvPr>
            <p:ph idx="1"/>
          </p:nvPr>
        </p:nvSpPr>
        <p:spPr>
          <a:xfrm>
            <a:off x="762000" y="1447800"/>
            <a:ext cx="7772400" cy="3733800"/>
          </a:xfrm>
        </p:spPr>
        <p:txBody>
          <a:bodyPr>
            <a:normAutofit/>
          </a:bodyPr>
          <a:lstStyle/>
          <a:p>
            <a:pPr marL="231775" indent="-231775"/>
            <a:r>
              <a:rPr lang="en-US" sz="2800" dirty="0" smtClean="0"/>
              <a:t>Ever heard grandparents complain about today’s prices?</a:t>
            </a:r>
          </a:p>
          <a:p>
            <a:pPr marL="231775" lvl="1" indent="0">
              <a:buNone/>
            </a:pPr>
            <a:r>
              <a:rPr lang="en-US" sz="2400" i="1" dirty="0" smtClean="0"/>
              <a:t>Examples?</a:t>
            </a:r>
          </a:p>
          <a:p>
            <a:pPr marL="231775" indent="-231775"/>
            <a:r>
              <a:rPr lang="en-US" sz="2800" dirty="0" smtClean="0"/>
              <a:t>Were things really </a:t>
            </a:r>
            <a:r>
              <a:rPr lang="en-US" sz="2800" dirty="0"/>
              <a:t>cheaper</a:t>
            </a:r>
            <a:r>
              <a:rPr lang="en-US" sz="2800" dirty="0" smtClean="0"/>
              <a:t> in the “good old days”?</a:t>
            </a:r>
          </a:p>
          <a:p>
            <a:pPr marL="231775" indent="-231775"/>
            <a:r>
              <a:rPr lang="en-US" sz="2800" dirty="0" smtClean="0"/>
              <a:t>Let’s look at two goods and compare prices over time …</a:t>
            </a:r>
            <a:endParaRPr lang="en-US" sz="2800" dirty="0"/>
          </a:p>
        </p:txBody>
      </p:sp>
    </p:spTree>
    <p:extLst>
      <p:ext uri="{BB962C8B-B14F-4D97-AF65-F5344CB8AC3E}">
        <p14:creationId xmlns:p14="http://schemas.microsoft.com/office/powerpoint/2010/main" xmlns="" val="293888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685800"/>
          </a:xfrm>
        </p:spPr>
        <p:txBody>
          <a:bodyPr>
            <a:normAutofit/>
          </a:bodyPr>
          <a:lstStyle/>
          <a:p>
            <a:r>
              <a:rPr lang="en-US" cap="none" dirty="0" smtClean="0"/>
              <a:t>Working with </a:t>
            </a:r>
            <a:r>
              <a:rPr lang="en-US" dirty="0" smtClean="0"/>
              <a:t>CPI</a:t>
            </a:r>
            <a:endParaRPr lang="en-US" dirty="0"/>
          </a:p>
        </p:txBody>
      </p:sp>
      <p:sp>
        <p:nvSpPr>
          <p:cNvPr id="3" name="Content Placeholder 2"/>
          <p:cNvSpPr>
            <a:spLocks noGrp="1"/>
          </p:cNvSpPr>
          <p:nvPr>
            <p:ph idx="1"/>
          </p:nvPr>
        </p:nvSpPr>
        <p:spPr>
          <a:xfrm>
            <a:off x="457200" y="1066800"/>
            <a:ext cx="8229600" cy="5105400"/>
          </a:xfrm>
        </p:spPr>
        <p:txBody>
          <a:bodyPr>
            <a:noAutofit/>
          </a:bodyPr>
          <a:lstStyle/>
          <a:p>
            <a:r>
              <a:rPr lang="en-US" sz="2400" dirty="0" smtClean="0"/>
              <a:t>Index: a mathematical </a:t>
            </a:r>
            <a:r>
              <a:rPr lang="en-US" sz="2400" dirty="0"/>
              <a:t>tool that substitutes an index level for the overall price of</a:t>
            </a:r>
            <a:r>
              <a:rPr lang="en-US" sz="2400" dirty="0" smtClean="0"/>
              <a:t> a market basket.  </a:t>
            </a:r>
          </a:p>
          <a:p>
            <a:r>
              <a:rPr lang="en-US" sz="2400" dirty="0" smtClean="0"/>
              <a:t>All indices </a:t>
            </a:r>
            <a:r>
              <a:rPr lang="en-US" sz="2400" dirty="0"/>
              <a:t>use a</a:t>
            </a:r>
            <a:r>
              <a:rPr lang="en-US" sz="2400" dirty="0" smtClean="0"/>
              <a:t> base year—for </a:t>
            </a:r>
            <a:r>
              <a:rPr lang="en-US" sz="2400" dirty="0"/>
              <a:t>easy </a:t>
            </a:r>
            <a:r>
              <a:rPr lang="en-US" sz="2400" dirty="0" smtClean="0"/>
              <a:t>reference—set </a:t>
            </a:r>
            <a:r>
              <a:rPr lang="en-US" sz="2400" dirty="0"/>
              <a:t>to an index level of </a:t>
            </a:r>
            <a:r>
              <a:rPr lang="en-US" sz="2400" dirty="0" smtClean="0"/>
              <a:t>100, and the CPI uses 1982−84 as its reference </a:t>
            </a:r>
            <a:r>
              <a:rPr lang="en-US" sz="2400" dirty="0"/>
              <a:t>base.  </a:t>
            </a:r>
            <a:endParaRPr lang="en-US" sz="2400" dirty="0" smtClean="0"/>
          </a:p>
          <a:p>
            <a:r>
              <a:rPr lang="en-US" sz="2400" dirty="0" smtClean="0"/>
              <a:t>The average </a:t>
            </a:r>
            <a:r>
              <a:rPr lang="en-US" sz="2400" dirty="0"/>
              <a:t>price of all of the goods and services in the</a:t>
            </a:r>
            <a:r>
              <a:rPr lang="en-US" sz="2400" dirty="0" smtClean="0"/>
              <a:t> market basket for </a:t>
            </a:r>
            <a:r>
              <a:rPr lang="en-US" sz="2400" dirty="0"/>
              <a:t>the years 1982, 1983, and 1984</a:t>
            </a:r>
            <a:r>
              <a:rPr lang="en-US" sz="2400" dirty="0" smtClean="0"/>
              <a:t> is set to </a:t>
            </a:r>
            <a:r>
              <a:rPr lang="en-US" sz="2400" dirty="0"/>
              <a:t>100. </a:t>
            </a:r>
            <a:endParaRPr lang="en-US" sz="2400" dirty="0" smtClean="0"/>
          </a:p>
          <a:p>
            <a:r>
              <a:rPr lang="en-US" sz="2400" dirty="0" smtClean="0"/>
              <a:t>This </a:t>
            </a:r>
            <a:r>
              <a:rPr lang="en-US" sz="2400" dirty="0"/>
              <a:t>base </a:t>
            </a:r>
            <a:r>
              <a:rPr lang="en-US" sz="2400" dirty="0" smtClean="0"/>
              <a:t>level is used </a:t>
            </a:r>
            <a:r>
              <a:rPr lang="en-US" sz="2400" dirty="0"/>
              <a:t>to calculate changes in prices of the</a:t>
            </a:r>
            <a:r>
              <a:rPr lang="en-US" sz="2400" dirty="0" smtClean="0"/>
              <a:t> market basket. </a:t>
            </a:r>
          </a:p>
          <a:p>
            <a:r>
              <a:rPr lang="en-US" sz="2400" dirty="0" smtClean="0"/>
              <a:t>An index </a:t>
            </a:r>
            <a:r>
              <a:rPr lang="en-US" sz="2400" dirty="0"/>
              <a:t>of 105 </a:t>
            </a:r>
            <a:r>
              <a:rPr lang="en-US" sz="2400" dirty="0" smtClean="0"/>
              <a:t>(for 1985) means </a:t>
            </a:r>
            <a:r>
              <a:rPr lang="en-US" sz="2400" dirty="0"/>
              <a:t>there</a:t>
            </a:r>
            <a:r>
              <a:rPr lang="en-US" sz="2400" dirty="0" smtClean="0"/>
              <a:t> has </a:t>
            </a:r>
            <a:r>
              <a:rPr lang="en-US" sz="2400" dirty="0"/>
              <a:t>been a</a:t>
            </a:r>
            <a:r>
              <a:rPr lang="en-US" sz="2400" dirty="0" smtClean="0"/>
              <a:t>        5 percent </a:t>
            </a:r>
            <a:r>
              <a:rPr lang="en-US" sz="2400" dirty="0"/>
              <a:t>increase in the price of the</a:t>
            </a:r>
            <a:r>
              <a:rPr lang="en-US" sz="2400" dirty="0" smtClean="0"/>
              <a:t> market basket </a:t>
            </a:r>
            <a:r>
              <a:rPr lang="en-US" sz="2400" dirty="0"/>
              <a:t>since </a:t>
            </a:r>
            <a:r>
              <a:rPr lang="en-US" sz="2400" dirty="0" smtClean="0"/>
              <a:t>base year. </a:t>
            </a:r>
            <a:endParaRPr lang="en-US" sz="2400" dirty="0"/>
          </a:p>
        </p:txBody>
      </p:sp>
    </p:spTree>
    <p:extLst>
      <p:ext uri="{BB962C8B-B14F-4D97-AF65-F5344CB8AC3E}">
        <p14:creationId xmlns:p14="http://schemas.microsoft.com/office/powerpoint/2010/main" xmlns="" val="39169785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685800"/>
          </a:xfrm>
        </p:spPr>
        <p:txBody>
          <a:bodyPr>
            <a:normAutofit/>
          </a:bodyPr>
          <a:lstStyle/>
          <a:p>
            <a:r>
              <a:rPr lang="en-US" cap="none" dirty="0" smtClean="0"/>
              <a:t>Working with CPI</a:t>
            </a:r>
            <a:endParaRPr lang="en-US" cap="none" dirty="0"/>
          </a:p>
        </p:txBody>
      </p:sp>
      <p:sp>
        <p:nvSpPr>
          <p:cNvPr id="3" name="Content Placeholder 2"/>
          <p:cNvSpPr>
            <a:spLocks noGrp="1"/>
          </p:cNvSpPr>
          <p:nvPr>
            <p:ph idx="1"/>
          </p:nvPr>
        </p:nvSpPr>
        <p:spPr>
          <a:xfrm>
            <a:off x="457200" y="1066800"/>
            <a:ext cx="8382000" cy="4800600"/>
          </a:xfrm>
        </p:spPr>
        <p:txBody>
          <a:bodyPr>
            <a:noAutofit/>
          </a:bodyPr>
          <a:lstStyle/>
          <a:p>
            <a:r>
              <a:rPr lang="en-US" sz="2400" dirty="0" smtClean="0"/>
              <a:t>Changes </a:t>
            </a:r>
            <a:r>
              <a:rPr lang="en-US" sz="2400" dirty="0"/>
              <a:t>in the index can be expressed as percent changes, either monthly or </a:t>
            </a:r>
            <a:r>
              <a:rPr lang="en-US" sz="2400" dirty="0" smtClean="0"/>
              <a:t>annually, called </a:t>
            </a:r>
            <a:r>
              <a:rPr lang="en-US" sz="2400" dirty="0"/>
              <a:t>the </a:t>
            </a:r>
            <a:r>
              <a:rPr lang="en-US" sz="2400" b="1" dirty="0"/>
              <a:t>inflation </a:t>
            </a:r>
            <a:r>
              <a:rPr lang="en-US" sz="2400" b="1" dirty="0" smtClean="0"/>
              <a:t>rate</a:t>
            </a:r>
            <a:r>
              <a:rPr lang="en-US" sz="2400" dirty="0" smtClean="0"/>
              <a:t>.</a:t>
            </a:r>
          </a:p>
          <a:p>
            <a:r>
              <a:rPr lang="en-US" sz="2400" dirty="0" smtClean="0"/>
              <a:t>The </a:t>
            </a:r>
            <a:r>
              <a:rPr lang="en-US" sz="2400" b="1" dirty="0"/>
              <a:t>inflation </a:t>
            </a:r>
            <a:r>
              <a:rPr lang="en-US" sz="2400" b="1" dirty="0" smtClean="0"/>
              <a:t>rate: </a:t>
            </a:r>
            <a:r>
              <a:rPr lang="en-US" sz="2400" dirty="0" smtClean="0"/>
              <a:t>the </a:t>
            </a:r>
            <a:r>
              <a:rPr lang="en-US" sz="2400" dirty="0"/>
              <a:t>percent change in the CPI over the reference period.</a:t>
            </a:r>
            <a:r>
              <a:rPr lang="en-US" sz="2400" dirty="0" smtClean="0"/>
              <a:t> Here </a:t>
            </a:r>
            <a:r>
              <a:rPr lang="en-US" sz="2400" dirty="0"/>
              <a:t>is a formula for calculating inflation rate (</a:t>
            </a:r>
            <a:r>
              <a:rPr lang="en-US" sz="2400" dirty="0" smtClean="0"/>
              <a:t>Note: </a:t>
            </a:r>
            <a:r>
              <a:rPr lang="en-US" sz="2400" dirty="0"/>
              <a:t>Year 1 is the earliest </a:t>
            </a:r>
            <a:r>
              <a:rPr lang="en-US" sz="2400" dirty="0" smtClean="0"/>
              <a:t>year)</a:t>
            </a:r>
            <a:r>
              <a:rPr lang="en-US" sz="2400" dirty="0"/>
              <a:t>: </a:t>
            </a:r>
            <a:endParaRPr lang="en-US" sz="2400" dirty="0" smtClean="0"/>
          </a:p>
          <a:p>
            <a:pPr marL="914400" indent="0">
              <a:buNone/>
            </a:pPr>
            <a:r>
              <a:rPr lang="en-US" sz="1800" u="sng" dirty="0"/>
              <a:t>CPI </a:t>
            </a:r>
            <a:r>
              <a:rPr lang="en-US" sz="1800" u="sng" dirty="0" smtClean="0"/>
              <a:t>(Year </a:t>
            </a:r>
            <a:r>
              <a:rPr lang="en-US" sz="1800" u="sng" dirty="0"/>
              <a:t>2) – CPI </a:t>
            </a:r>
            <a:r>
              <a:rPr lang="en-US" sz="1800" u="sng" dirty="0" smtClean="0"/>
              <a:t>(Year </a:t>
            </a:r>
            <a:r>
              <a:rPr lang="en-US" sz="1800" u="sng" dirty="0"/>
              <a:t>1)</a:t>
            </a:r>
            <a:r>
              <a:rPr lang="en-US" sz="1800" dirty="0" smtClean="0"/>
              <a:t>  </a:t>
            </a:r>
            <a:r>
              <a:rPr lang="en-US" sz="1800" dirty="0"/>
              <a:t>x 100</a:t>
            </a:r>
          </a:p>
          <a:p>
            <a:pPr marL="914400" indent="0">
              <a:buNone/>
            </a:pPr>
            <a:r>
              <a:rPr lang="en-US" sz="1800" dirty="0" smtClean="0"/>
              <a:t>	CPI (Year </a:t>
            </a:r>
            <a:r>
              <a:rPr lang="en-US" sz="1800" dirty="0"/>
              <a:t>1</a:t>
            </a:r>
            <a:r>
              <a:rPr lang="en-US" sz="1800" dirty="0" smtClean="0"/>
              <a:t>)</a:t>
            </a:r>
          </a:p>
          <a:p>
            <a:r>
              <a:rPr lang="en-US" sz="2400" dirty="0"/>
              <a:t>For example, the inflation rate from 1990 to 1991 was </a:t>
            </a:r>
            <a:r>
              <a:rPr lang="en-US" sz="2400" b="1" dirty="0"/>
              <a:t>4.2</a:t>
            </a:r>
            <a:r>
              <a:rPr lang="en-US" sz="2400" b="1" dirty="0" smtClean="0"/>
              <a:t>%</a:t>
            </a:r>
            <a:r>
              <a:rPr lang="en-US" sz="2400" dirty="0" smtClean="0"/>
              <a:t>:</a:t>
            </a:r>
            <a:endParaRPr lang="en-US" sz="2400" dirty="0"/>
          </a:p>
          <a:p>
            <a:pPr marL="914400" indent="0">
              <a:buNone/>
            </a:pPr>
            <a:r>
              <a:rPr lang="en-US" sz="1800" u="sng" dirty="0"/>
              <a:t>CPI (1991) – CPI (1990</a:t>
            </a:r>
            <a:r>
              <a:rPr lang="en-US" sz="1800" dirty="0"/>
              <a:t>)  x 100 =  </a:t>
            </a:r>
            <a:r>
              <a:rPr lang="en-US" sz="1800" dirty="0" smtClean="0"/>
              <a:t> </a:t>
            </a:r>
            <a:r>
              <a:rPr lang="en-US" sz="1800" u="sng" dirty="0" smtClean="0"/>
              <a:t>(</a:t>
            </a:r>
            <a:r>
              <a:rPr lang="en-US" sz="1800" u="sng" dirty="0"/>
              <a:t>136.2 – 130.7)</a:t>
            </a:r>
            <a:r>
              <a:rPr lang="en-US" sz="1800" dirty="0"/>
              <a:t>  x 100  =  	 </a:t>
            </a:r>
            <a:endParaRPr lang="en-US" sz="1800" dirty="0" smtClean="0"/>
          </a:p>
          <a:p>
            <a:pPr marL="914400" indent="0">
              <a:buNone/>
            </a:pPr>
            <a:r>
              <a:rPr lang="en-US" sz="1800" dirty="0"/>
              <a:t>	</a:t>
            </a:r>
            <a:r>
              <a:rPr lang="en-US" sz="1800" dirty="0" smtClean="0"/>
              <a:t>CPI </a:t>
            </a:r>
            <a:r>
              <a:rPr lang="en-US" sz="1800" dirty="0"/>
              <a:t>(1990 		</a:t>
            </a:r>
            <a:r>
              <a:rPr lang="en-US" sz="1800" dirty="0" smtClean="0"/>
              <a:t> 130.7</a:t>
            </a:r>
            <a:endParaRPr lang="en-US" sz="1800" dirty="0"/>
          </a:p>
          <a:p>
            <a:pPr marL="914400" indent="0">
              <a:buNone/>
            </a:pPr>
            <a:r>
              <a:rPr lang="en-US" sz="1800" dirty="0" smtClean="0"/>
              <a:t>= (5.5/130.7</a:t>
            </a:r>
            <a:r>
              <a:rPr lang="en-US" sz="1800" dirty="0"/>
              <a:t>)  x 100 = </a:t>
            </a:r>
            <a:r>
              <a:rPr lang="en-US" sz="1800" dirty="0" smtClean="0"/>
              <a:t>0.420</a:t>
            </a:r>
            <a:r>
              <a:rPr lang="en-US" sz="1800" dirty="0"/>
              <a:t> </a:t>
            </a:r>
            <a:r>
              <a:rPr lang="en-US" sz="1800" dirty="0" smtClean="0"/>
              <a:t>x </a:t>
            </a:r>
            <a:r>
              <a:rPr lang="en-US" sz="1800" dirty="0"/>
              <a:t>100 = </a:t>
            </a:r>
            <a:r>
              <a:rPr lang="en-US" sz="1800" b="1" dirty="0"/>
              <a:t>4.2%</a:t>
            </a:r>
            <a:endParaRPr lang="en-US" sz="2400" b="1" dirty="0"/>
          </a:p>
          <a:p>
            <a:pPr marL="0" indent="0">
              <a:buNone/>
            </a:pPr>
            <a:endParaRPr lang="en-US" sz="2400" dirty="0"/>
          </a:p>
        </p:txBody>
      </p:sp>
    </p:spTree>
    <p:extLst>
      <p:ext uri="{BB962C8B-B14F-4D97-AF65-F5344CB8AC3E}">
        <p14:creationId xmlns:p14="http://schemas.microsoft.com/office/powerpoint/2010/main" xmlns="" val="34379228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normAutofit/>
          </a:bodyPr>
          <a:lstStyle/>
          <a:p>
            <a:r>
              <a:rPr lang="en-US" cap="none" dirty="0" smtClean="0"/>
              <a:t>Working with </a:t>
            </a:r>
            <a:r>
              <a:rPr lang="en-US" dirty="0" smtClean="0"/>
              <a:t>CPI</a:t>
            </a:r>
            <a:endParaRPr lang="en-US" dirty="0"/>
          </a:p>
        </p:txBody>
      </p:sp>
      <p:sp>
        <p:nvSpPr>
          <p:cNvPr id="5" name="Rectangle 1"/>
          <p:cNvSpPr>
            <a:spLocks noChangeArrowheads="1"/>
          </p:cNvSpPr>
          <p:nvPr/>
        </p:nvSpPr>
        <p:spPr bwMode="auto">
          <a:xfrm>
            <a:off x="604933" y="1295400"/>
            <a:ext cx="4731488"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sz="2000" b="0" i="0" u="none" strike="noStrike" cap="none" normalizeH="0" baseline="0" dirty="0" smtClean="0">
                <a:ln>
                  <a:noFill/>
                </a:ln>
                <a:solidFill>
                  <a:srgbClr val="333333"/>
                </a:solidFill>
                <a:effectLst/>
                <a:ea typeface="Times New Roman" pitchFamily="18" charset="0"/>
                <a:cs typeface="Tahoma" pitchFamily="34" charset="0"/>
              </a:rPr>
              <a:t>Table </a:t>
            </a:r>
            <a:r>
              <a:rPr lang="en-US" sz="2000" dirty="0" smtClean="0">
                <a:solidFill>
                  <a:srgbClr val="333333"/>
                </a:solidFill>
                <a:ea typeface="Times New Roman" pitchFamily="18" charset="0"/>
                <a:cs typeface="Tahoma" pitchFamily="34" charset="0"/>
              </a:rPr>
              <a:t>17.2-A  </a:t>
            </a:r>
            <a:r>
              <a:rPr kumimoji="0" lang="en-US" sz="2000" b="0" i="0" u="none" strike="noStrike" cap="none" normalizeH="0" baseline="0" dirty="0" smtClean="0">
                <a:ln>
                  <a:noFill/>
                </a:ln>
                <a:solidFill>
                  <a:srgbClr val="333333"/>
                </a:solidFill>
                <a:effectLst/>
                <a:ea typeface="Times New Roman" pitchFamily="18" charset="0"/>
                <a:cs typeface="Tahoma" pitchFamily="34" charset="0"/>
              </a:rPr>
              <a:t>Calculating Inflation Rates</a:t>
            </a:r>
            <a:endParaRPr kumimoji="0" lang="en-US" sz="2000" b="0" i="0" u="none" strike="noStrike" cap="none" normalizeH="0" baseline="0" dirty="0" smtClean="0">
              <a:ln>
                <a:noFill/>
              </a:ln>
              <a:solidFill>
                <a:schemeClr val="tx1"/>
              </a:solidFill>
              <a:effectLst/>
              <a:cs typeface="Arial"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xmlns="" val="1892783277"/>
              </p:ext>
            </p:extLst>
          </p:nvPr>
        </p:nvGraphicFramePr>
        <p:xfrm>
          <a:off x="616222" y="1905000"/>
          <a:ext cx="7406640" cy="3088208"/>
        </p:xfrm>
        <a:graphic>
          <a:graphicData uri="http://schemas.openxmlformats.org/drawingml/2006/table">
            <a:tbl>
              <a:tblPr firstRow="1" firstCol="1" bandRow="1">
                <a:tableStyleId>{5C22544A-7EE6-4342-B048-85BDC9FD1C3A}</a:tableStyleId>
              </a:tblPr>
              <a:tblGrid>
                <a:gridCol w="731520"/>
                <a:gridCol w="1097280"/>
                <a:gridCol w="1097280"/>
                <a:gridCol w="3291840"/>
                <a:gridCol w="1188720"/>
              </a:tblGrid>
              <a:tr h="772052">
                <a:tc>
                  <a:txBody>
                    <a:bodyPr/>
                    <a:lstStyle/>
                    <a:p>
                      <a:pPr marL="0" marR="0" algn="ctr">
                        <a:lnSpc>
                          <a:spcPct val="100000"/>
                        </a:lnSpc>
                        <a:spcBef>
                          <a:spcPts val="0"/>
                        </a:spcBef>
                        <a:spcAft>
                          <a:spcPts val="1200"/>
                        </a:spcAft>
                      </a:pPr>
                      <a:r>
                        <a:rPr lang="en-US" sz="2000" dirty="0">
                          <a:effectLst/>
                        </a:rPr>
                        <a:t>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CPI (Year 1)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CPI (Year 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Calculations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Inflation Rate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772052">
                <a:tc>
                  <a:txBody>
                    <a:bodyPr/>
                    <a:lstStyle/>
                    <a:p>
                      <a:pPr marL="0" marR="0" algn="l">
                        <a:lnSpc>
                          <a:spcPct val="100000"/>
                        </a:lnSpc>
                        <a:spcBef>
                          <a:spcPts val="0"/>
                        </a:spcBef>
                        <a:spcAft>
                          <a:spcPts val="1200"/>
                        </a:spcAft>
                      </a:pPr>
                      <a:r>
                        <a:rPr lang="en-US" sz="1800" dirty="0">
                          <a:solidFill>
                            <a:sysClr val="windowText" lastClr="000000"/>
                          </a:solidFill>
                          <a:effectLst/>
                        </a:rPr>
                        <a:t>1995</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772052">
                <a:tc>
                  <a:txBody>
                    <a:bodyPr/>
                    <a:lstStyle/>
                    <a:p>
                      <a:pPr marL="0" marR="0" algn="l">
                        <a:lnSpc>
                          <a:spcPct val="100000"/>
                        </a:lnSpc>
                        <a:spcBef>
                          <a:spcPts val="0"/>
                        </a:spcBef>
                        <a:spcAft>
                          <a:spcPts val="1200"/>
                        </a:spcAft>
                      </a:pPr>
                      <a:r>
                        <a:rPr lang="en-US" sz="1800" dirty="0">
                          <a:solidFill>
                            <a:sysClr val="windowText" lastClr="000000"/>
                          </a:solidFill>
                          <a:effectLst/>
                        </a:rPr>
                        <a:t>2005</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r h="772052">
                <a:tc>
                  <a:txBody>
                    <a:bodyPr/>
                    <a:lstStyle/>
                    <a:p>
                      <a:pPr marL="0" marR="0" algn="l">
                        <a:lnSpc>
                          <a:spcPct val="100000"/>
                        </a:lnSpc>
                        <a:spcBef>
                          <a:spcPts val="0"/>
                        </a:spcBef>
                        <a:spcAft>
                          <a:spcPts val="1200"/>
                        </a:spcAft>
                      </a:pPr>
                      <a:r>
                        <a:rPr lang="en-US" sz="1800" dirty="0" smtClean="0">
                          <a:solidFill>
                            <a:sysClr val="windowText" lastClr="000000"/>
                          </a:solidFill>
                          <a:effectLst/>
                        </a:rPr>
                        <a:t>2012</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bl>
          </a:graphicData>
        </a:graphic>
      </p:graphicFrame>
    </p:spTree>
    <p:extLst>
      <p:ext uri="{BB962C8B-B14F-4D97-AF65-F5344CB8AC3E}">
        <p14:creationId xmlns:p14="http://schemas.microsoft.com/office/powerpoint/2010/main" xmlns="" val="387566687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normAutofit/>
          </a:bodyPr>
          <a:lstStyle/>
          <a:p>
            <a:r>
              <a:rPr lang="en-US" cap="none" dirty="0" smtClean="0"/>
              <a:t>Working with </a:t>
            </a:r>
            <a:r>
              <a:rPr lang="en-US" dirty="0" smtClean="0"/>
              <a:t>CPI</a:t>
            </a:r>
            <a:endParaRPr lang="en-US" dirty="0"/>
          </a:p>
        </p:txBody>
      </p:sp>
      <p:sp>
        <p:nvSpPr>
          <p:cNvPr id="5" name="Rectangle 1"/>
          <p:cNvSpPr>
            <a:spLocks noChangeArrowheads="1"/>
          </p:cNvSpPr>
          <p:nvPr/>
        </p:nvSpPr>
        <p:spPr bwMode="auto">
          <a:xfrm>
            <a:off x="612648" y="1298448"/>
            <a:ext cx="4731488"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sz="2000" b="0" i="0" u="none" strike="noStrike" cap="none" normalizeH="0" baseline="0" dirty="0" smtClean="0">
                <a:ln>
                  <a:noFill/>
                </a:ln>
                <a:solidFill>
                  <a:srgbClr val="333333"/>
                </a:solidFill>
                <a:effectLst/>
                <a:ea typeface="Times New Roman" pitchFamily="18" charset="0"/>
                <a:cs typeface="Tahoma" pitchFamily="34" charset="0"/>
              </a:rPr>
              <a:t>Table </a:t>
            </a:r>
            <a:r>
              <a:rPr lang="en-US" sz="2000" dirty="0" smtClean="0">
                <a:solidFill>
                  <a:srgbClr val="333333"/>
                </a:solidFill>
                <a:ea typeface="Times New Roman" pitchFamily="18" charset="0"/>
                <a:cs typeface="Tahoma" pitchFamily="34" charset="0"/>
              </a:rPr>
              <a:t>17.2-A  </a:t>
            </a:r>
            <a:r>
              <a:rPr kumimoji="0" lang="en-US" sz="2000" b="0" i="0" u="none" strike="noStrike" cap="none" normalizeH="0" baseline="0" dirty="0" smtClean="0">
                <a:ln>
                  <a:noFill/>
                </a:ln>
                <a:solidFill>
                  <a:srgbClr val="333333"/>
                </a:solidFill>
                <a:effectLst/>
                <a:ea typeface="Times New Roman" pitchFamily="18" charset="0"/>
                <a:cs typeface="Tahoma" pitchFamily="34" charset="0"/>
              </a:rPr>
              <a:t>Calculating Inflation Rates</a:t>
            </a:r>
            <a:endParaRPr kumimoji="0" lang="en-US" sz="2000" b="0" i="0" u="none" strike="noStrike" cap="none" normalizeH="0" baseline="0" dirty="0" smtClean="0">
              <a:ln>
                <a:noFill/>
              </a:ln>
              <a:solidFill>
                <a:schemeClr val="tx1"/>
              </a:solidFill>
              <a:effectLst/>
              <a:cs typeface="Arial"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xmlns="" val="3759631907"/>
              </p:ext>
            </p:extLst>
          </p:nvPr>
        </p:nvGraphicFramePr>
        <p:xfrm>
          <a:off x="623937" y="1905000"/>
          <a:ext cx="7406640" cy="3088208"/>
        </p:xfrm>
        <a:graphic>
          <a:graphicData uri="http://schemas.openxmlformats.org/drawingml/2006/table">
            <a:tbl>
              <a:tblPr firstRow="1" firstCol="1" bandRow="1">
                <a:tableStyleId>{5C22544A-7EE6-4342-B048-85BDC9FD1C3A}</a:tableStyleId>
              </a:tblPr>
              <a:tblGrid>
                <a:gridCol w="731520"/>
                <a:gridCol w="1097280"/>
                <a:gridCol w="1097280"/>
                <a:gridCol w="3291840"/>
                <a:gridCol w="1188720"/>
              </a:tblGrid>
              <a:tr h="772052">
                <a:tc>
                  <a:txBody>
                    <a:bodyPr/>
                    <a:lstStyle/>
                    <a:p>
                      <a:pPr marL="0" marR="0" algn="ctr">
                        <a:lnSpc>
                          <a:spcPct val="100000"/>
                        </a:lnSpc>
                        <a:spcBef>
                          <a:spcPts val="0"/>
                        </a:spcBef>
                        <a:spcAft>
                          <a:spcPts val="1200"/>
                        </a:spcAft>
                      </a:pPr>
                      <a:r>
                        <a:rPr lang="en-US" sz="2000" dirty="0">
                          <a:effectLst/>
                        </a:rPr>
                        <a:t>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CPI (Year 1)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CPI (Year 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Calculations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Inflation Rate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772052">
                <a:tc>
                  <a:txBody>
                    <a:bodyPr/>
                    <a:lstStyle/>
                    <a:p>
                      <a:pPr marL="0" marR="0" algn="l">
                        <a:lnSpc>
                          <a:spcPct val="100000"/>
                        </a:lnSpc>
                        <a:spcBef>
                          <a:spcPts val="0"/>
                        </a:spcBef>
                        <a:spcAft>
                          <a:spcPts val="1200"/>
                        </a:spcAft>
                      </a:pPr>
                      <a:r>
                        <a:rPr lang="en-US" sz="1800" dirty="0">
                          <a:solidFill>
                            <a:sysClr val="windowText" lastClr="000000"/>
                          </a:solidFill>
                          <a:effectLst/>
                        </a:rPr>
                        <a:t>1995</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a:effectLst/>
                        </a:rPr>
                        <a:t>148.2</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a:effectLst/>
                        </a:rPr>
                        <a:t>152.4</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a:effectLst/>
                        </a:rPr>
                        <a:t>[(152.4 – 148.2)/148.2] x 100</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a:effectLst/>
                        </a:rPr>
                        <a:t>2.8%</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772052">
                <a:tc>
                  <a:txBody>
                    <a:bodyPr/>
                    <a:lstStyle/>
                    <a:p>
                      <a:pPr marL="0" marR="0" algn="l">
                        <a:lnSpc>
                          <a:spcPct val="100000"/>
                        </a:lnSpc>
                        <a:spcBef>
                          <a:spcPts val="0"/>
                        </a:spcBef>
                        <a:spcAft>
                          <a:spcPts val="1200"/>
                        </a:spcAft>
                      </a:pPr>
                      <a:r>
                        <a:rPr lang="en-US" sz="1800" dirty="0">
                          <a:solidFill>
                            <a:sysClr val="windowText" lastClr="000000"/>
                          </a:solidFill>
                          <a:effectLst/>
                        </a:rPr>
                        <a:t>2005</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r>
                        <a:rPr lang="en-US" sz="1800" dirty="0">
                          <a:effectLst/>
                        </a:rPr>
                        <a:t>188.9</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r>
                        <a:rPr lang="en-US" sz="1800" dirty="0">
                          <a:effectLst/>
                        </a:rPr>
                        <a:t>195.3</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r>
                        <a:rPr lang="en-US" sz="1800" dirty="0">
                          <a:effectLst/>
                        </a:rPr>
                        <a:t>[(195.3 – 188.9)/188.9] x 100</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r>
                        <a:rPr lang="en-US" sz="1800" dirty="0">
                          <a:effectLst/>
                        </a:rPr>
                        <a:t>3.4%</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r h="772052">
                <a:tc>
                  <a:txBody>
                    <a:bodyPr/>
                    <a:lstStyle/>
                    <a:p>
                      <a:pPr marL="0" marR="0" algn="l">
                        <a:lnSpc>
                          <a:spcPct val="100000"/>
                        </a:lnSpc>
                        <a:spcBef>
                          <a:spcPts val="0"/>
                        </a:spcBef>
                        <a:spcAft>
                          <a:spcPts val="1200"/>
                        </a:spcAft>
                      </a:pPr>
                      <a:r>
                        <a:rPr lang="en-US" sz="1800" dirty="0" smtClean="0">
                          <a:solidFill>
                            <a:sysClr val="windowText" lastClr="000000"/>
                          </a:solidFill>
                          <a:effectLst/>
                        </a:rPr>
                        <a:t>2012</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smtClean="0">
                          <a:effectLst/>
                        </a:rPr>
                        <a:t>224.9</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smtClean="0">
                          <a:effectLst/>
                        </a:rPr>
                        <a:t>229.6</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smtClean="0">
                          <a:effectLst/>
                        </a:rPr>
                        <a:t>[(229.6 </a:t>
                      </a:r>
                      <a:r>
                        <a:rPr lang="en-US" sz="1800" dirty="0">
                          <a:effectLst/>
                        </a:rPr>
                        <a:t>– </a:t>
                      </a:r>
                      <a:r>
                        <a:rPr lang="en-US" sz="1800" dirty="0" smtClean="0">
                          <a:effectLst/>
                        </a:rPr>
                        <a:t>224.9)/224.9] x </a:t>
                      </a:r>
                      <a:r>
                        <a:rPr lang="en-US" sz="1800" dirty="0">
                          <a:effectLst/>
                        </a:rPr>
                        <a:t>100</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smtClean="0">
                          <a:effectLst/>
                        </a:rPr>
                        <a:t>2.2%</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bl>
          </a:graphicData>
        </a:graphic>
      </p:graphicFrame>
    </p:spTree>
    <p:extLst>
      <p:ext uri="{BB962C8B-B14F-4D97-AF65-F5344CB8AC3E}">
        <p14:creationId xmlns:p14="http://schemas.microsoft.com/office/powerpoint/2010/main" xmlns="" val="12897121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642732"/>
          </a:xfrm>
        </p:spPr>
        <p:txBody>
          <a:bodyPr>
            <a:normAutofit/>
          </a:bodyPr>
          <a:lstStyle/>
          <a:p>
            <a:r>
              <a:rPr lang="en-US" cap="none" dirty="0" smtClean="0"/>
              <a:t>How Much Have Prices Changed</a:t>
            </a:r>
            <a:r>
              <a:rPr lang="en-US" dirty="0" smtClean="0"/>
              <a:t>?</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2383417196"/>
              </p:ext>
            </p:extLst>
          </p:nvPr>
        </p:nvGraphicFramePr>
        <p:xfrm>
          <a:off x="533400" y="1930400"/>
          <a:ext cx="7924800" cy="2870200"/>
        </p:xfrm>
        <a:graphic>
          <a:graphicData uri="http://schemas.openxmlformats.org/drawingml/2006/table">
            <a:tbl>
              <a:tblPr firstRow="1" firstCol="1" bandRow="1">
                <a:tableStyleId>{5C22544A-7EE6-4342-B048-85BDC9FD1C3A}</a:tableStyleId>
              </a:tblPr>
              <a:tblGrid>
                <a:gridCol w="1524000"/>
                <a:gridCol w="1143000"/>
                <a:gridCol w="1143000"/>
                <a:gridCol w="1280160"/>
                <a:gridCol w="2834640"/>
              </a:tblGrid>
              <a:tr h="1143000">
                <a:tc>
                  <a:txBody>
                    <a:bodyPr/>
                    <a:lstStyle/>
                    <a:p>
                      <a:pPr marL="0" marR="0" algn="ctr">
                        <a:lnSpc>
                          <a:spcPct val="100000"/>
                        </a:lnSpc>
                        <a:spcBef>
                          <a:spcPts val="0"/>
                        </a:spcBef>
                        <a:spcAft>
                          <a:spcPts val="0"/>
                        </a:spcAft>
                      </a:pPr>
                      <a:r>
                        <a:rPr lang="en-US" sz="2000" dirty="0" smtClean="0">
                          <a:effectLst/>
                        </a:rPr>
                        <a:t>Goods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Price </a:t>
                      </a:r>
                      <a:r>
                        <a:rPr lang="en-US" sz="2000" dirty="0">
                          <a:effectLst/>
                        </a:rPr>
                        <a:t>in 1967</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Price </a:t>
                      </a:r>
                      <a:r>
                        <a:rPr lang="en-US" sz="2000" dirty="0">
                          <a:effectLst/>
                        </a:rPr>
                        <a:t>in 2012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Percent Change </a:t>
                      </a:r>
                      <a:r>
                        <a:rPr lang="en-US" sz="2000" dirty="0">
                          <a:effectLst/>
                        </a:rPr>
                        <a:t>in </a:t>
                      </a:r>
                      <a:r>
                        <a:rPr lang="en-US" sz="2000" dirty="0" smtClean="0">
                          <a:effectLst/>
                        </a:rPr>
                        <a:t>Price</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Converting Grandpa’s Prices: </a:t>
                      </a:r>
                      <a:r>
                        <a:rPr lang="en-US" sz="2000" dirty="0" smtClean="0">
                          <a:effectLst/>
                          <a:latin typeface="+mn-lt"/>
                          <a:ea typeface="Calibri"/>
                          <a:cs typeface="Times New Roman"/>
                        </a:rPr>
                        <a:t>1967 Price x</a:t>
                      </a:r>
                    </a:p>
                    <a:p>
                      <a:pPr marL="0" marR="0" algn="ctr">
                        <a:lnSpc>
                          <a:spcPct val="100000"/>
                        </a:lnSpc>
                        <a:spcBef>
                          <a:spcPts val="0"/>
                        </a:spcBef>
                        <a:spcAft>
                          <a:spcPts val="0"/>
                        </a:spcAft>
                      </a:pPr>
                      <a:r>
                        <a:rPr lang="en-US" sz="2000" dirty="0" smtClean="0">
                          <a:effectLst/>
                          <a:latin typeface="+mn-lt"/>
                          <a:ea typeface="Calibri"/>
                          <a:cs typeface="Times New Roman"/>
                        </a:rPr>
                        <a:t>(2012 CPI / 1967 CPI)</a:t>
                      </a:r>
                      <a:endParaRPr lang="en-US" sz="20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863600">
                <a:tc>
                  <a:txBody>
                    <a:bodyPr/>
                    <a:lstStyle/>
                    <a:p>
                      <a:pPr marL="0" marR="0" algn="l">
                        <a:lnSpc>
                          <a:spcPct val="100000"/>
                        </a:lnSpc>
                        <a:spcBef>
                          <a:spcPts val="0"/>
                        </a:spcBef>
                        <a:spcAft>
                          <a:spcPts val="0"/>
                        </a:spcAft>
                      </a:pPr>
                      <a:r>
                        <a:rPr lang="en-US" sz="1800" dirty="0" smtClean="0">
                          <a:solidFill>
                            <a:sysClr val="windowText" lastClr="000000"/>
                          </a:solidFill>
                          <a:effectLst/>
                          <a:latin typeface="+mn-lt"/>
                        </a:rPr>
                        <a:t>Movie Ticket</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smtClean="0">
                          <a:effectLst/>
                          <a:latin typeface="+mn-lt"/>
                        </a:rPr>
                        <a:t>$1.22</a:t>
                      </a: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a:solidFill>
                            <a:sysClr val="windowText" lastClr="000000"/>
                          </a:solidFill>
                          <a:effectLst/>
                          <a:latin typeface="+mn-lt"/>
                        </a:rPr>
                        <a:t>$7.92</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549%</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863600">
                <a:tc>
                  <a:txBody>
                    <a:bodyPr/>
                    <a:lstStyle/>
                    <a:p>
                      <a:pPr marL="0" marR="0" algn="l">
                        <a:lnSpc>
                          <a:spcPct val="100000"/>
                        </a:lnSpc>
                        <a:spcBef>
                          <a:spcPts val="0"/>
                        </a:spcBef>
                        <a:spcAft>
                          <a:spcPts val="0"/>
                        </a:spcAft>
                      </a:pPr>
                      <a:r>
                        <a:rPr lang="en-US" sz="1800" dirty="0" smtClean="0">
                          <a:solidFill>
                            <a:sysClr val="windowText" lastClr="000000"/>
                          </a:solidFill>
                          <a:effectLst/>
                          <a:latin typeface="+mn-lt"/>
                        </a:rPr>
                        <a:t>McDonald’s</a:t>
                      </a:r>
                      <a:r>
                        <a:rPr lang="en-US" sz="1800" baseline="0" dirty="0" smtClean="0">
                          <a:solidFill>
                            <a:sysClr val="windowText" lastClr="000000"/>
                          </a:solidFill>
                          <a:effectLst/>
                          <a:latin typeface="+mn-lt"/>
                        </a:rPr>
                        <a:t> </a:t>
                      </a:r>
                      <a:r>
                        <a:rPr lang="en-US" sz="1800" b="1" dirty="0" smtClean="0">
                          <a:solidFill>
                            <a:sysClr val="windowText" lastClr="000000"/>
                          </a:solidFill>
                          <a:effectLst/>
                        </a:rPr>
                        <a:t>Big Mac</a:t>
                      </a:r>
                      <a:r>
                        <a:rPr lang="en-US" sz="1800" b="1" baseline="30000" dirty="0" smtClean="0">
                          <a:solidFill>
                            <a:sysClr val="windowText" lastClr="000000"/>
                          </a:solidFill>
                          <a:effectLst/>
                        </a:rPr>
                        <a:t>®</a:t>
                      </a:r>
                      <a:endParaRPr lang="en-US" sz="1800" baseline="300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a:effectLst/>
                          <a:latin typeface="+mn-lt"/>
                        </a:rPr>
                        <a:t>$</a:t>
                      </a:r>
                      <a:r>
                        <a:rPr lang="en-US" sz="1800" dirty="0" smtClean="0">
                          <a:effectLst/>
                          <a:latin typeface="+mn-lt"/>
                        </a:rPr>
                        <a:t>0.45</a:t>
                      </a:r>
                      <a:endParaRPr lang="en-US" sz="1800" dirty="0">
                        <a:effectLst/>
                        <a:latin typeface="+mn-lt"/>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a:solidFill>
                            <a:sysClr val="windowText" lastClr="000000"/>
                          </a:solidFill>
                          <a:effectLst/>
                          <a:latin typeface="+mn-lt"/>
                        </a:rPr>
                        <a:t>$4.33</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862%</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
        <p:nvSpPr>
          <p:cNvPr id="5" name="Rectangle 4"/>
          <p:cNvSpPr/>
          <p:nvPr/>
        </p:nvSpPr>
        <p:spPr>
          <a:xfrm>
            <a:off x="533400" y="1295400"/>
            <a:ext cx="5287473" cy="400110"/>
          </a:xfrm>
          <a:prstGeom prst="rect">
            <a:avLst/>
          </a:prstGeom>
        </p:spPr>
        <p:txBody>
          <a:bodyPr wrap="none">
            <a:spAutoFit/>
          </a:bodyPr>
          <a:lstStyle/>
          <a:p>
            <a:r>
              <a:rPr lang="en-US" sz="2000" dirty="0"/>
              <a:t>Table </a:t>
            </a:r>
            <a:r>
              <a:rPr lang="en-US" sz="2000" dirty="0" smtClean="0"/>
              <a:t>17.2-B  Changes </a:t>
            </a:r>
            <a:r>
              <a:rPr lang="en-US" sz="2000" dirty="0"/>
              <a:t>in Overall Price Level</a:t>
            </a:r>
          </a:p>
        </p:txBody>
      </p:sp>
    </p:spTree>
    <p:extLst>
      <p:ext uri="{BB962C8B-B14F-4D97-AF65-F5344CB8AC3E}">
        <p14:creationId xmlns:p14="http://schemas.microsoft.com/office/powerpoint/2010/main" xmlns="" val="28589250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95132"/>
          </a:xfrm>
        </p:spPr>
        <p:txBody>
          <a:bodyPr>
            <a:normAutofit/>
          </a:bodyPr>
          <a:lstStyle/>
          <a:p>
            <a:r>
              <a:rPr lang="en-US" cap="none" dirty="0" smtClean="0"/>
              <a:t>How Much Have Prices Changed?</a:t>
            </a:r>
            <a:endParaRPr lang="en-US" cap="none" dirty="0"/>
          </a:p>
        </p:txBody>
      </p:sp>
      <p:sp>
        <p:nvSpPr>
          <p:cNvPr id="5" name="Rectangle 4"/>
          <p:cNvSpPr/>
          <p:nvPr/>
        </p:nvSpPr>
        <p:spPr>
          <a:xfrm>
            <a:off x="533400" y="1295400"/>
            <a:ext cx="5287473" cy="400110"/>
          </a:xfrm>
          <a:prstGeom prst="rect">
            <a:avLst/>
          </a:prstGeom>
        </p:spPr>
        <p:txBody>
          <a:bodyPr wrap="none">
            <a:spAutoFit/>
          </a:bodyPr>
          <a:lstStyle/>
          <a:p>
            <a:r>
              <a:rPr lang="en-US" sz="2000" dirty="0"/>
              <a:t>Table </a:t>
            </a:r>
            <a:r>
              <a:rPr lang="en-US" sz="2000" dirty="0" smtClean="0"/>
              <a:t>17.2-B  </a:t>
            </a:r>
            <a:r>
              <a:rPr lang="en-US" sz="2000" dirty="0"/>
              <a:t>Changes in Overall Price Level</a:t>
            </a:r>
          </a:p>
        </p:txBody>
      </p:sp>
      <p:graphicFrame>
        <p:nvGraphicFramePr>
          <p:cNvPr id="6" name="Content Placeholder 3"/>
          <p:cNvGraphicFramePr>
            <a:graphicFrameLocks/>
          </p:cNvGraphicFramePr>
          <p:nvPr>
            <p:extLst>
              <p:ext uri="{D42A27DB-BD31-4B8C-83A1-F6EECF244321}">
                <p14:modId xmlns:p14="http://schemas.microsoft.com/office/powerpoint/2010/main" xmlns="" val="2383417196"/>
              </p:ext>
            </p:extLst>
          </p:nvPr>
        </p:nvGraphicFramePr>
        <p:xfrm>
          <a:off x="533400" y="1930400"/>
          <a:ext cx="7924800" cy="2870200"/>
        </p:xfrm>
        <a:graphic>
          <a:graphicData uri="http://schemas.openxmlformats.org/drawingml/2006/table">
            <a:tbl>
              <a:tblPr firstRow="1" firstCol="1" bandRow="1">
                <a:tableStyleId>{5C22544A-7EE6-4342-B048-85BDC9FD1C3A}</a:tableStyleId>
              </a:tblPr>
              <a:tblGrid>
                <a:gridCol w="1524000"/>
                <a:gridCol w="1143000"/>
                <a:gridCol w="1143000"/>
                <a:gridCol w="1280160"/>
                <a:gridCol w="2834640"/>
              </a:tblGrid>
              <a:tr h="1143000">
                <a:tc>
                  <a:txBody>
                    <a:bodyPr/>
                    <a:lstStyle/>
                    <a:p>
                      <a:pPr marL="0" marR="0" algn="ctr">
                        <a:lnSpc>
                          <a:spcPct val="100000"/>
                        </a:lnSpc>
                        <a:spcBef>
                          <a:spcPts val="0"/>
                        </a:spcBef>
                        <a:spcAft>
                          <a:spcPts val="0"/>
                        </a:spcAft>
                      </a:pPr>
                      <a:r>
                        <a:rPr lang="en-US" sz="2000" dirty="0" smtClean="0">
                          <a:effectLst/>
                        </a:rPr>
                        <a:t>Goods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Price </a:t>
                      </a:r>
                      <a:r>
                        <a:rPr lang="en-US" sz="2000" dirty="0">
                          <a:effectLst/>
                        </a:rPr>
                        <a:t>in 1967</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Price </a:t>
                      </a:r>
                      <a:r>
                        <a:rPr lang="en-US" sz="2000" dirty="0">
                          <a:effectLst/>
                        </a:rPr>
                        <a:t>in 2012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Percent Change </a:t>
                      </a:r>
                      <a:r>
                        <a:rPr lang="en-US" sz="2000" dirty="0">
                          <a:effectLst/>
                        </a:rPr>
                        <a:t>in </a:t>
                      </a:r>
                      <a:r>
                        <a:rPr lang="en-US" sz="2000" dirty="0" smtClean="0">
                          <a:effectLst/>
                        </a:rPr>
                        <a:t>Price</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Converting Grandpa’s Prices: </a:t>
                      </a:r>
                      <a:r>
                        <a:rPr lang="en-US" sz="2000" dirty="0" smtClean="0">
                          <a:effectLst/>
                          <a:latin typeface="+mn-lt"/>
                          <a:ea typeface="Calibri"/>
                          <a:cs typeface="Times New Roman"/>
                        </a:rPr>
                        <a:t>1967 Price x</a:t>
                      </a:r>
                    </a:p>
                    <a:p>
                      <a:pPr marL="0" marR="0" algn="ctr">
                        <a:lnSpc>
                          <a:spcPct val="100000"/>
                        </a:lnSpc>
                        <a:spcBef>
                          <a:spcPts val="0"/>
                        </a:spcBef>
                        <a:spcAft>
                          <a:spcPts val="0"/>
                        </a:spcAft>
                      </a:pPr>
                      <a:r>
                        <a:rPr lang="en-US" sz="2000" dirty="0" smtClean="0">
                          <a:effectLst/>
                          <a:latin typeface="+mn-lt"/>
                          <a:ea typeface="Calibri"/>
                          <a:cs typeface="Times New Roman"/>
                        </a:rPr>
                        <a:t>(2012 CPI / 1967 CPI)</a:t>
                      </a:r>
                      <a:endParaRPr lang="en-US" sz="20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863600">
                <a:tc>
                  <a:txBody>
                    <a:bodyPr/>
                    <a:lstStyle/>
                    <a:p>
                      <a:pPr marL="0" marR="0" algn="l">
                        <a:lnSpc>
                          <a:spcPct val="100000"/>
                        </a:lnSpc>
                        <a:spcBef>
                          <a:spcPts val="0"/>
                        </a:spcBef>
                        <a:spcAft>
                          <a:spcPts val="0"/>
                        </a:spcAft>
                      </a:pPr>
                      <a:r>
                        <a:rPr lang="en-US" sz="1800" dirty="0" smtClean="0">
                          <a:solidFill>
                            <a:sysClr val="windowText" lastClr="000000"/>
                          </a:solidFill>
                          <a:effectLst/>
                          <a:latin typeface="+mn-lt"/>
                        </a:rPr>
                        <a:t>Movie Ticket</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smtClean="0">
                          <a:effectLst/>
                          <a:latin typeface="+mn-lt"/>
                        </a:rPr>
                        <a:t>$1.22</a:t>
                      </a: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a:solidFill>
                            <a:sysClr val="windowText" lastClr="000000"/>
                          </a:solidFill>
                          <a:effectLst/>
                          <a:latin typeface="+mn-lt"/>
                        </a:rPr>
                        <a:t>$7.92</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549%</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$8.39</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863600">
                <a:tc>
                  <a:txBody>
                    <a:bodyPr/>
                    <a:lstStyle/>
                    <a:p>
                      <a:pPr marL="0" marR="0" algn="l">
                        <a:lnSpc>
                          <a:spcPct val="100000"/>
                        </a:lnSpc>
                        <a:spcBef>
                          <a:spcPts val="0"/>
                        </a:spcBef>
                        <a:spcAft>
                          <a:spcPts val="0"/>
                        </a:spcAft>
                      </a:pPr>
                      <a:r>
                        <a:rPr lang="en-US" sz="1800" dirty="0" smtClean="0">
                          <a:solidFill>
                            <a:sysClr val="windowText" lastClr="000000"/>
                          </a:solidFill>
                          <a:effectLst/>
                          <a:latin typeface="+mn-lt"/>
                        </a:rPr>
                        <a:t>McDonald’s</a:t>
                      </a:r>
                      <a:r>
                        <a:rPr lang="en-US" sz="1800" baseline="0" dirty="0" smtClean="0">
                          <a:solidFill>
                            <a:sysClr val="windowText" lastClr="000000"/>
                          </a:solidFill>
                          <a:effectLst/>
                          <a:latin typeface="+mn-lt"/>
                        </a:rPr>
                        <a:t> </a:t>
                      </a:r>
                      <a:r>
                        <a:rPr lang="en-US" sz="1800" b="1" dirty="0" smtClean="0">
                          <a:solidFill>
                            <a:sysClr val="windowText" lastClr="000000"/>
                          </a:solidFill>
                          <a:effectLst/>
                        </a:rPr>
                        <a:t>Big Mac</a:t>
                      </a:r>
                      <a:r>
                        <a:rPr lang="en-US" sz="1800" b="1" baseline="30000" dirty="0" smtClean="0">
                          <a:solidFill>
                            <a:sysClr val="windowText" lastClr="000000"/>
                          </a:solidFill>
                          <a:effectLst/>
                        </a:rPr>
                        <a:t>®</a:t>
                      </a:r>
                      <a:endParaRPr lang="en-US" sz="1800" baseline="300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a:effectLst/>
                          <a:latin typeface="+mn-lt"/>
                        </a:rPr>
                        <a:t>$</a:t>
                      </a:r>
                      <a:r>
                        <a:rPr lang="en-US" sz="1800" dirty="0" smtClean="0">
                          <a:effectLst/>
                          <a:latin typeface="+mn-lt"/>
                        </a:rPr>
                        <a:t>0.45</a:t>
                      </a:r>
                      <a:endParaRPr lang="en-US" sz="1800" dirty="0">
                        <a:effectLst/>
                        <a:latin typeface="+mn-lt"/>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a:solidFill>
                            <a:sysClr val="windowText" lastClr="000000"/>
                          </a:solidFill>
                          <a:effectLst/>
                          <a:latin typeface="+mn-lt"/>
                        </a:rPr>
                        <a:t>$4.33</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862%</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$3.09</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Tree>
    <p:extLst>
      <p:ext uri="{BB962C8B-B14F-4D97-AF65-F5344CB8AC3E}">
        <p14:creationId xmlns:p14="http://schemas.microsoft.com/office/powerpoint/2010/main" xmlns="" val="516721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42210"/>
            <a:ext cx="8229600" cy="718932"/>
          </a:xfrm>
        </p:spPr>
        <p:txBody>
          <a:bodyPr/>
          <a:lstStyle/>
          <a:p>
            <a:r>
              <a:rPr lang="en-US" cap="none" dirty="0" smtClean="0"/>
              <a:t>Using CPI Data</a:t>
            </a:r>
            <a:endParaRPr lang="en-US" cap="none" dirty="0"/>
          </a:p>
        </p:txBody>
      </p:sp>
      <p:sp>
        <p:nvSpPr>
          <p:cNvPr id="5" name="Rectangle 1"/>
          <p:cNvSpPr>
            <a:spLocks noChangeArrowheads="1"/>
          </p:cNvSpPr>
          <p:nvPr/>
        </p:nvSpPr>
        <p:spPr bwMode="auto">
          <a:xfrm>
            <a:off x="3508375" y="2609850"/>
            <a:ext cx="91440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1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Table 1.</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7" name="Picture 6"/>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990600" y="1295400"/>
            <a:ext cx="7315200" cy="4389120"/>
          </a:xfrm>
          <a:prstGeom prst="rect">
            <a:avLst/>
          </a:prstGeom>
        </p:spPr>
      </p:pic>
    </p:spTree>
    <p:extLst>
      <p:ext uri="{BB962C8B-B14F-4D97-AF65-F5344CB8AC3E}">
        <p14:creationId xmlns:p14="http://schemas.microsoft.com/office/powerpoint/2010/main" xmlns="" val="381575430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rmAutofit fontScale="90000"/>
          </a:bodyPr>
          <a:lstStyle/>
          <a:p>
            <a:r>
              <a:rPr lang="en-US" cap="none" dirty="0" smtClean="0"/>
              <a:t>Unanticipated Inflation: </a:t>
            </a:r>
            <a:br>
              <a:rPr lang="en-US" cap="none" dirty="0" smtClean="0"/>
            </a:br>
            <a:r>
              <a:rPr lang="en-US" cap="none" dirty="0" smtClean="0"/>
              <a:t>“Winners” and “Losers</a:t>
            </a:r>
            <a:r>
              <a:rPr lang="en-US" dirty="0" smtClean="0"/>
              <a:t>”</a:t>
            </a:r>
            <a:endParaRPr lang="en-US" dirty="0"/>
          </a:p>
        </p:txBody>
      </p:sp>
      <p:sp>
        <p:nvSpPr>
          <p:cNvPr id="3" name="Content Placeholder 2"/>
          <p:cNvSpPr>
            <a:spLocks noGrp="1"/>
          </p:cNvSpPr>
          <p:nvPr>
            <p:ph idx="1"/>
          </p:nvPr>
        </p:nvSpPr>
        <p:spPr>
          <a:xfrm>
            <a:off x="457200" y="2133601"/>
            <a:ext cx="8229600" cy="3733799"/>
          </a:xfrm>
        </p:spPr>
        <p:txBody>
          <a:bodyPr>
            <a:normAutofit/>
          </a:bodyPr>
          <a:lstStyle/>
          <a:p>
            <a:r>
              <a:rPr lang="en-US" sz="2800" b="1" dirty="0">
                <a:latin typeface="Trade Gothic LT Std Extended"/>
              </a:rPr>
              <a:t>I</a:t>
            </a:r>
            <a:r>
              <a:rPr lang="en-US" sz="2800" b="1" dirty="0" smtClean="0">
                <a:latin typeface="Trade Gothic LT Std Extended"/>
              </a:rPr>
              <a:t>nflation</a:t>
            </a:r>
            <a:r>
              <a:rPr lang="en-US" sz="2800" b="1" dirty="0">
                <a:latin typeface="Trade Gothic LT Std Extended"/>
              </a:rPr>
              <a:t>: </a:t>
            </a:r>
            <a:r>
              <a:rPr lang="en-US" sz="2800" dirty="0"/>
              <a:t>a </a:t>
            </a:r>
            <a:r>
              <a:rPr lang="en-US" sz="2800" dirty="0" smtClean="0"/>
              <a:t>long-term </a:t>
            </a:r>
            <a:r>
              <a:rPr lang="en-US" sz="2800" dirty="0"/>
              <a:t>rise in</a:t>
            </a:r>
            <a:r>
              <a:rPr lang="en-US" sz="2800" dirty="0" smtClean="0"/>
              <a:t> average </a:t>
            </a:r>
            <a:r>
              <a:rPr lang="en-US" sz="2800" dirty="0"/>
              <a:t>prices for all goods and services.  </a:t>
            </a:r>
            <a:endParaRPr lang="en-US" sz="2800" dirty="0" smtClean="0"/>
          </a:p>
          <a:p>
            <a:r>
              <a:rPr lang="en-US" sz="2800" dirty="0" smtClean="0"/>
              <a:t>When </a:t>
            </a:r>
            <a:r>
              <a:rPr lang="en-US" sz="2800" dirty="0"/>
              <a:t>inflation is </a:t>
            </a:r>
            <a:r>
              <a:rPr lang="en-US" sz="2800" dirty="0" smtClean="0"/>
              <a:t>anticipated, consumers </a:t>
            </a:r>
            <a:r>
              <a:rPr lang="en-US" sz="2800" dirty="0"/>
              <a:t>and producers can plan for</a:t>
            </a:r>
            <a:r>
              <a:rPr lang="en-US" sz="2800" dirty="0" smtClean="0"/>
              <a:t> its effects. </a:t>
            </a:r>
          </a:p>
          <a:p>
            <a:r>
              <a:rPr lang="en-US" sz="2800" dirty="0" smtClean="0"/>
              <a:t>When </a:t>
            </a:r>
            <a:r>
              <a:rPr lang="en-US" sz="2800" dirty="0"/>
              <a:t>inflation </a:t>
            </a:r>
            <a:r>
              <a:rPr lang="en-US" sz="2800" dirty="0" smtClean="0"/>
              <a:t>is </a:t>
            </a:r>
            <a:r>
              <a:rPr lang="en-US" sz="2800" b="1" dirty="0"/>
              <a:t>not </a:t>
            </a:r>
            <a:r>
              <a:rPr lang="en-US" sz="2800" b="1" dirty="0" smtClean="0"/>
              <a:t>anticipated</a:t>
            </a:r>
            <a:r>
              <a:rPr lang="en-US" sz="2800" dirty="0" smtClean="0"/>
              <a:t>, there are winners </a:t>
            </a:r>
            <a:r>
              <a:rPr lang="en-US" sz="2800" dirty="0"/>
              <a:t>and</a:t>
            </a:r>
            <a:r>
              <a:rPr lang="en-US" sz="2800" dirty="0" smtClean="0"/>
              <a:t> losers.</a:t>
            </a:r>
          </a:p>
          <a:p>
            <a:r>
              <a:rPr lang="en-US" sz="2800" dirty="0" smtClean="0"/>
              <a:t>What happened to purchasing power …?</a:t>
            </a:r>
          </a:p>
          <a:p>
            <a:endParaRPr lang="en-US" sz="2800" dirty="0"/>
          </a:p>
        </p:txBody>
      </p:sp>
    </p:spTree>
    <p:extLst>
      <p:ext uri="{BB962C8B-B14F-4D97-AF65-F5344CB8AC3E}">
        <p14:creationId xmlns:p14="http://schemas.microsoft.com/office/powerpoint/2010/main" xmlns="" val="96408170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normAutofit/>
          </a:bodyPr>
          <a:lstStyle/>
          <a:p>
            <a:r>
              <a:rPr lang="en-US" cap="none" dirty="0" smtClean="0"/>
              <a:t>Determining Winners and Losers</a:t>
            </a:r>
            <a:endParaRPr lang="en-US" cap="none" dirty="0"/>
          </a:p>
        </p:txBody>
      </p:sp>
      <p:sp>
        <p:nvSpPr>
          <p:cNvPr id="3" name="Content Placeholder 2"/>
          <p:cNvSpPr>
            <a:spLocks noGrp="1"/>
          </p:cNvSpPr>
          <p:nvPr>
            <p:ph idx="1"/>
          </p:nvPr>
        </p:nvSpPr>
        <p:spPr>
          <a:xfrm>
            <a:off x="762000" y="1265237"/>
            <a:ext cx="7772400" cy="4754563"/>
          </a:xfrm>
        </p:spPr>
        <p:txBody>
          <a:bodyPr>
            <a:noAutofit/>
          </a:bodyPr>
          <a:lstStyle/>
          <a:p>
            <a:pPr marL="0" indent="0">
              <a:buNone/>
            </a:pPr>
            <a:r>
              <a:rPr lang="en-US" sz="1400" b="1" dirty="0" smtClean="0"/>
              <a:t>Lenders</a:t>
            </a:r>
          </a:p>
          <a:p>
            <a:pPr marL="0" indent="0">
              <a:spcBef>
                <a:spcPts val="0"/>
              </a:spcBef>
              <a:buNone/>
            </a:pPr>
            <a:r>
              <a:rPr lang="en-US" sz="1400" dirty="0" smtClean="0"/>
              <a:t>Goal</a:t>
            </a:r>
            <a:r>
              <a:rPr lang="en-US" sz="1400" dirty="0"/>
              <a:t>:</a:t>
            </a:r>
            <a:r>
              <a:rPr lang="en-US" sz="1400" dirty="0" smtClean="0"/>
              <a:t> Loan </a:t>
            </a:r>
            <a:r>
              <a:rPr lang="en-US" sz="1400" dirty="0"/>
              <a:t>funds at a rate of interest that is higher than inflation.</a:t>
            </a:r>
            <a:r>
              <a:rPr lang="en-US" sz="1400" dirty="0" smtClean="0"/>
              <a:t> If </a:t>
            </a:r>
            <a:r>
              <a:rPr lang="en-US" sz="1400" dirty="0"/>
              <a:t>the interest rate charged is</a:t>
            </a:r>
            <a:r>
              <a:rPr lang="en-US" sz="1400" dirty="0" smtClean="0"/>
              <a:t> more than </a:t>
            </a:r>
            <a:r>
              <a:rPr lang="en-US" sz="1400" dirty="0"/>
              <a:t>the actual inflation rate, the purchasing power of the money paid back to the lender</a:t>
            </a:r>
            <a:r>
              <a:rPr lang="en-US" sz="1400" dirty="0" smtClean="0"/>
              <a:t> is greater. If </a:t>
            </a:r>
            <a:r>
              <a:rPr lang="en-US" sz="1400" dirty="0"/>
              <a:t>not, the purchasing power of the money paid back to the lender decreases.</a:t>
            </a:r>
          </a:p>
          <a:p>
            <a:pPr marL="0" indent="0">
              <a:spcBef>
                <a:spcPts val="0"/>
              </a:spcBef>
              <a:buNone/>
            </a:pPr>
            <a:r>
              <a:rPr lang="en-US" sz="1400" dirty="0"/>
              <a:t> </a:t>
            </a:r>
            <a:endParaRPr lang="en-US" sz="1400" dirty="0" smtClean="0"/>
          </a:p>
          <a:p>
            <a:pPr marL="0" indent="0">
              <a:spcBef>
                <a:spcPts val="0"/>
              </a:spcBef>
              <a:buNone/>
            </a:pPr>
            <a:r>
              <a:rPr lang="en-US" sz="1400" b="1" dirty="0" smtClean="0"/>
              <a:t>Borrowers </a:t>
            </a:r>
          </a:p>
          <a:p>
            <a:pPr marL="0" indent="0">
              <a:buNone/>
            </a:pPr>
            <a:r>
              <a:rPr lang="en-US" sz="1400" dirty="0" smtClean="0"/>
              <a:t>Goal: </a:t>
            </a:r>
            <a:r>
              <a:rPr lang="en-US" sz="1400" dirty="0"/>
              <a:t>Borrow funds at the </a:t>
            </a:r>
            <a:r>
              <a:rPr lang="en-US" sz="1400" dirty="0" smtClean="0"/>
              <a:t>lowest possible </a:t>
            </a:r>
            <a:r>
              <a:rPr lang="en-US" sz="1400" dirty="0"/>
              <a:t>interest </a:t>
            </a:r>
            <a:r>
              <a:rPr lang="en-US" sz="1400" dirty="0" smtClean="0"/>
              <a:t>rate. </a:t>
            </a:r>
            <a:r>
              <a:rPr lang="en-US" sz="1400" dirty="0"/>
              <a:t>If the</a:t>
            </a:r>
            <a:r>
              <a:rPr lang="en-US" sz="1400" dirty="0" smtClean="0"/>
              <a:t> inflation </a:t>
            </a:r>
            <a:r>
              <a:rPr lang="en-US" sz="1400" dirty="0"/>
              <a:t>rate is higher than the interest rate on the loan, the purchasing power of the</a:t>
            </a:r>
            <a:r>
              <a:rPr lang="en-US" sz="1400" dirty="0" smtClean="0"/>
              <a:t> funds that </a:t>
            </a:r>
            <a:r>
              <a:rPr lang="en-US" sz="1400" dirty="0"/>
              <a:t>the borrower pays back </a:t>
            </a:r>
            <a:r>
              <a:rPr lang="en-US" sz="1400" dirty="0" smtClean="0"/>
              <a:t>decreases, so </a:t>
            </a:r>
            <a:r>
              <a:rPr lang="en-US" sz="1400" dirty="0"/>
              <a:t>a borrower may find it easier to pay back </a:t>
            </a:r>
            <a:r>
              <a:rPr lang="en-US" sz="1400" dirty="0" smtClean="0"/>
              <a:t>the </a:t>
            </a:r>
            <a:r>
              <a:rPr lang="en-US" sz="1400" dirty="0"/>
              <a:t>loan (particularly if</a:t>
            </a:r>
            <a:r>
              <a:rPr lang="en-US" sz="1400" dirty="0" smtClean="0"/>
              <a:t> wages </a:t>
            </a:r>
            <a:r>
              <a:rPr lang="en-US" sz="1400" dirty="0"/>
              <a:t>have increased with inflation). </a:t>
            </a:r>
          </a:p>
          <a:p>
            <a:pPr marL="0" indent="0">
              <a:buNone/>
            </a:pPr>
            <a:r>
              <a:rPr lang="en-US" sz="1400" dirty="0"/>
              <a:t> </a:t>
            </a:r>
          </a:p>
          <a:p>
            <a:pPr marL="0" indent="0">
              <a:spcBef>
                <a:spcPts val="0"/>
              </a:spcBef>
              <a:buNone/>
            </a:pPr>
            <a:r>
              <a:rPr lang="en-US" sz="1400" b="1" dirty="0" smtClean="0"/>
              <a:t>Savers</a:t>
            </a:r>
          </a:p>
          <a:p>
            <a:pPr marL="0" indent="0">
              <a:buNone/>
            </a:pPr>
            <a:r>
              <a:rPr lang="en-US" sz="1400" dirty="0" smtClean="0"/>
              <a:t>Goal</a:t>
            </a:r>
            <a:r>
              <a:rPr lang="en-US" sz="1400" dirty="0"/>
              <a:t>:</a:t>
            </a:r>
            <a:r>
              <a:rPr lang="en-US" sz="1400" dirty="0" smtClean="0"/>
              <a:t> Save </a:t>
            </a:r>
            <a:r>
              <a:rPr lang="en-US" sz="1400" dirty="0"/>
              <a:t>funds at a rate of </a:t>
            </a:r>
            <a:r>
              <a:rPr lang="en-US" sz="1400" dirty="0" smtClean="0"/>
              <a:t>interest </a:t>
            </a:r>
            <a:r>
              <a:rPr lang="en-US" sz="1400" dirty="0"/>
              <a:t>higher than </a:t>
            </a:r>
            <a:r>
              <a:rPr lang="en-US" sz="1400" dirty="0" smtClean="0"/>
              <a:t>inflation. </a:t>
            </a:r>
            <a:r>
              <a:rPr lang="en-US" sz="1400" dirty="0"/>
              <a:t>If the interest rate earned is</a:t>
            </a:r>
            <a:r>
              <a:rPr lang="en-US" sz="1400" dirty="0" smtClean="0"/>
              <a:t> higher than </a:t>
            </a:r>
            <a:r>
              <a:rPr lang="en-US" sz="1400" dirty="0"/>
              <a:t>the actual inflation rate, the purchasing power of</a:t>
            </a:r>
            <a:r>
              <a:rPr lang="en-US" sz="1400" dirty="0" smtClean="0"/>
              <a:t> savings </a:t>
            </a:r>
            <a:r>
              <a:rPr lang="en-US" sz="1400" dirty="0"/>
              <a:t>increases</a:t>
            </a:r>
            <a:r>
              <a:rPr lang="en-US" sz="1400" dirty="0" smtClean="0"/>
              <a:t>. </a:t>
            </a:r>
            <a:r>
              <a:rPr lang="en-US" sz="1400" dirty="0"/>
              <a:t>If not, the purchasing power of the savings decreases.</a:t>
            </a:r>
          </a:p>
          <a:p>
            <a:pPr marL="0" indent="0">
              <a:buNone/>
            </a:pPr>
            <a:r>
              <a:rPr lang="en-US" sz="1400" dirty="0"/>
              <a:t> </a:t>
            </a:r>
          </a:p>
          <a:p>
            <a:pPr marL="0" indent="0">
              <a:spcBef>
                <a:spcPts val="0"/>
              </a:spcBef>
              <a:buNone/>
            </a:pPr>
            <a:r>
              <a:rPr lang="en-US" sz="1400" b="1" dirty="0" smtClean="0"/>
              <a:t>Workers</a:t>
            </a:r>
          </a:p>
          <a:p>
            <a:pPr marL="0" indent="0">
              <a:buNone/>
            </a:pPr>
            <a:r>
              <a:rPr lang="en-US" sz="1400" dirty="0"/>
              <a:t>G</a:t>
            </a:r>
            <a:r>
              <a:rPr lang="en-US" sz="1400" dirty="0" smtClean="0"/>
              <a:t>oal</a:t>
            </a:r>
            <a:r>
              <a:rPr lang="en-US" sz="1400" dirty="0"/>
              <a:t>:</a:t>
            </a:r>
            <a:r>
              <a:rPr lang="en-US" sz="1400" dirty="0" smtClean="0"/>
              <a:t> Earn </a:t>
            </a:r>
            <a:r>
              <a:rPr lang="en-US" sz="1400" dirty="0"/>
              <a:t>wages that increase at a rate that is higher than the inflation rate</a:t>
            </a:r>
            <a:r>
              <a:rPr lang="en-US" sz="1400" dirty="0" smtClean="0"/>
              <a:t>. </a:t>
            </a:r>
            <a:r>
              <a:rPr lang="en-US" sz="1400" dirty="0"/>
              <a:t>If wages increase faster than the</a:t>
            </a:r>
            <a:r>
              <a:rPr lang="en-US" sz="1400" dirty="0" smtClean="0"/>
              <a:t> rate </a:t>
            </a:r>
            <a:r>
              <a:rPr lang="en-US" sz="1400" dirty="0"/>
              <a:t>of inflation, the purchasing power of the wages increases</a:t>
            </a:r>
            <a:r>
              <a:rPr lang="en-US" sz="1400" dirty="0" smtClean="0"/>
              <a:t>. </a:t>
            </a:r>
            <a:r>
              <a:rPr lang="en-US" sz="1400" dirty="0"/>
              <a:t>If not, the purchasing power of the wages decreases.</a:t>
            </a:r>
          </a:p>
        </p:txBody>
      </p:sp>
    </p:spTree>
    <p:extLst>
      <p:ext uri="{BB962C8B-B14F-4D97-AF65-F5344CB8AC3E}">
        <p14:creationId xmlns:p14="http://schemas.microsoft.com/office/powerpoint/2010/main" xmlns="" val="97101077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490332"/>
          </a:xfrm>
        </p:spPr>
        <p:txBody>
          <a:bodyPr>
            <a:noAutofit/>
          </a:bodyPr>
          <a:lstStyle/>
          <a:p>
            <a:r>
              <a:rPr lang="en-US" cap="none" dirty="0" smtClean="0"/>
              <a:t>Losers</a:t>
            </a:r>
            <a:endParaRPr lang="en-US" cap="none" dirty="0"/>
          </a:p>
        </p:txBody>
      </p:sp>
      <p:graphicFrame>
        <p:nvGraphicFramePr>
          <p:cNvPr id="8" name="Table 7"/>
          <p:cNvGraphicFramePr>
            <a:graphicFrameLocks noGrp="1"/>
          </p:cNvGraphicFramePr>
          <p:nvPr>
            <p:extLst>
              <p:ext uri="{D42A27DB-BD31-4B8C-83A1-F6EECF244321}">
                <p14:modId xmlns:p14="http://schemas.microsoft.com/office/powerpoint/2010/main" xmlns="" val="4058877664"/>
              </p:ext>
            </p:extLst>
          </p:nvPr>
        </p:nvGraphicFramePr>
        <p:xfrm>
          <a:off x="457200" y="957808"/>
          <a:ext cx="8305800" cy="4985792"/>
        </p:xfrm>
        <a:graphic>
          <a:graphicData uri="http://schemas.openxmlformats.org/drawingml/2006/table">
            <a:tbl>
              <a:tblPr firstRow="1" bandRow="1">
                <a:tableStyleId>{5C22544A-7EE6-4342-B048-85BDC9FD1C3A}</a:tableStyleId>
              </a:tblPr>
              <a:tblGrid>
                <a:gridCol w="4267200"/>
                <a:gridCol w="4038600"/>
              </a:tblGrid>
              <a:tr h="392702">
                <a:tc>
                  <a:txBody>
                    <a:bodyPr/>
                    <a:lstStyle/>
                    <a:p>
                      <a:pPr algn="ctr"/>
                      <a:r>
                        <a:rPr lang="en-US" dirty="0" smtClean="0"/>
                        <a:t>Winner</a:t>
                      </a:r>
                      <a:endParaRPr lang="en-US"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algn="ctr"/>
                      <a:r>
                        <a:rPr lang="en-US" dirty="0" smtClean="0"/>
                        <a:t>Explanation</a:t>
                      </a:r>
                      <a:endParaRPr lang="en-US"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973901">
                <a:tc>
                  <a:txBody>
                    <a:bodyPr/>
                    <a:lstStyle/>
                    <a:p>
                      <a:r>
                        <a:rPr lang="en-US" sz="1400" dirty="0" smtClean="0"/>
                        <a:t>1.</a:t>
                      </a:r>
                      <a:r>
                        <a:rPr lang="en-US" sz="1400" baseline="0" dirty="0" smtClean="0"/>
                        <a:t> </a:t>
                      </a:r>
                      <a:r>
                        <a:rPr lang="en-US" sz="1400" dirty="0" smtClean="0"/>
                        <a:t>Hourly-wage worker agrees on January 1, 2013, to a three-year union contract at a local factory. A fixed cost-of-living adjustment (COLA) of 2.5</a:t>
                      </a:r>
                      <a:r>
                        <a:rPr lang="en-US" sz="1400" baseline="0" dirty="0" smtClean="0"/>
                        <a:t> percent</a:t>
                      </a:r>
                      <a:r>
                        <a:rPr lang="en-US" sz="1400" dirty="0" smtClean="0"/>
                        <a:t> per year is built into the contract.</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r>
                        <a:rPr lang="en-US" sz="1400" dirty="0" smtClean="0"/>
                        <a:t>Wage increase is less than inflation;</a:t>
                      </a:r>
                      <a:r>
                        <a:rPr lang="en-US" sz="1400" baseline="0" dirty="0" smtClean="0"/>
                        <a:t> </a:t>
                      </a:r>
                      <a:r>
                        <a:rPr lang="en-US" sz="1400" dirty="0" smtClean="0"/>
                        <a:t>purchasing power of wages decreases.</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753988">
                <a:tc>
                  <a:txBody>
                    <a:bodyPr/>
                    <a:lstStyle/>
                    <a:p>
                      <a:r>
                        <a:rPr lang="en-US" sz="1400" dirty="0" smtClean="0"/>
                        <a:t>3. Working mother of two children who purchased a six-month certificate of deposit (CD) on January 1, 2013, paying 3</a:t>
                      </a:r>
                      <a:r>
                        <a:rPr lang="en-US" sz="1400" baseline="0" dirty="0" smtClean="0"/>
                        <a:t> percent</a:t>
                      </a:r>
                      <a:r>
                        <a:rPr lang="en-US" sz="1400" dirty="0" smtClean="0"/>
                        <a:t> annually.</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r>
                        <a:rPr lang="en-US" sz="1400" dirty="0" smtClean="0"/>
                        <a:t>Interest rate is less than inflation rates;</a:t>
                      </a:r>
                      <a:r>
                        <a:rPr lang="en-US" sz="1400" baseline="0" dirty="0" smtClean="0"/>
                        <a:t> </a:t>
                      </a:r>
                      <a:r>
                        <a:rPr lang="en-US" sz="1400" dirty="0" smtClean="0"/>
                        <a:t>purchasing power of savings decreases.</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r h="753988">
                <a:tc>
                  <a:txBody>
                    <a:bodyPr/>
                    <a:lstStyle/>
                    <a:p>
                      <a:r>
                        <a:rPr lang="en-US" sz="1400" dirty="0" smtClean="0"/>
                        <a:t>4. Retiree living on Social Security benefits. No cost-of-living adjustment (COLA)</a:t>
                      </a:r>
                      <a:r>
                        <a:rPr lang="en-US" sz="1400" baseline="0" dirty="0" smtClean="0"/>
                        <a:t> is scheduled</a:t>
                      </a:r>
                      <a:r>
                        <a:rPr lang="en-US" sz="1400" dirty="0" smtClean="0"/>
                        <a:t> until December 31, 2013.</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r>
                        <a:rPr lang="en-US" sz="1400" dirty="0" smtClean="0"/>
                        <a:t>COLA comes at the end of the year; purchasing power throughout the year decreased.</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753988">
                <a:tc>
                  <a:txBody>
                    <a:bodyPr/>
                    <a:lstStyle/>
                    <a:p>
                      <a:r>
                        <a:rPr lang="en-US" sz="1400" dirty="0" smtClean="0"/>
                        <a:t>5. Large local bank that holds many fixed-rate     30-year home mortgages at an interest rate of        5 percent.</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r>
                        <a:rPr lang="en-US" sz="1400" dirty="0" smtClean="0"/>
                        <a:t>Loans paid back at an interest rate of 5</a:t>
                      </a:r>
                      <a:r>
                        <a:rPr lang="en-US" sz="1400" baseline="0" dirty="0" smtClean="0"/>
                        <a:t> percent</a:t>
                      </a:r>
                      <a:r>
                        <a:rPr lang="en-US" sz="1400" dirty="0" smtClean="0"/>
                        <a:t> are worth less to the bank over time;</a:t>
                      </a:r>
                      <a:r>
                        <a:rPr lang="en-US" sz="1400" baseline="0" dirty="0" smtClean="0"/>
                        <a:t> </a:t>
                      </a:r>
                      <a:r>
                        <a:rPr lang="en-US" sz="1400" dirty="0" smtClean="0"/>
                        <a:t>especially true of</a:t>
                      </a:r>
                      <a:r>
                        <a:rPr lang="en-US" sz="1400" baseline="0" dirty="0" smtClean="0"/>
                        <a:t> </a:t>
                      </a:r>
                      <a:r>
                        <a:rPr lang="en-US" sz="1400" dirty="0" smtClean="0"/>
                        <a:t>long-term loans.</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r h="625705">
                <a:tc>
                  <a:txBody>
                    <a:bodyPr/>
                    <a:lstStyle/>
                    <a:p>
                      <a:r>
                        <a:rPr lang="en-US" sz="1400" dirty="0" smtClean="0"/>
                        <a:t>7. Teenager whose</a:t>
                      </a:r>
                      <a:r>
                        <a:rPr lang="en-US" sz="1400" baseline="0" dirty="0" smtClean="0"/>
                        <a:t> </a:t>
                      </a:r>
                      <a:r>
                        <a:rPr lang="en-US" sz="1400" dirty="0" smtClean="0"/>
                        <a:t>college fund</a:t>
                      </a:r>
                      <a:r>
                        <a:rPr lang="en-US" sz="1400" baseline="0" dirty="0" smtClean="0"/>
                        <a:t> is</a:t>
                      </a:r>
                      <a:r>
                        <a:rPr lang="en-US" sz="1400" dirty="0" smtClean="0"/>
                        <a:t> in a savings account with an interest rate of 2</a:t>
                      </a:r>
                      <a:r>
                        <a:rPr lang="en-US" sz="1400" baseline="0" dirty="0" smtClean="0"/>
                        <a:t> percent</a:t>
                      </a:r>
                      <a:r>
                        <a:rPr lang="en-US" sz="1400" dirty="0" smtClean="0"/>
                        <a:t>.</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r>
                        <a:rPr lang="en-US" sz="1400" dirty="0" smtClean="0"/>
                        <a:t>Interest rate is less than inflation rates; purchasing power of savings decreases.</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698726">
                <a:tc>
                  <a:txBody>
                    <a:bodyPr/>
                    <a:lstStyle/>
                    <a:p>
                      <a:r>
                        <a:rPr lang="en-US" sz="1400" kern="1200" dirty="0" smtClean="0">
                          <a:solidFill>
                            <a:schemeClr val="dk1"/>
                          </a:solidFill>
                          <a:effectLst/>
                          <a:latin typeface="+mn-lt"/>
                          <a:ea typeface="+mn-ea"/>
                          <a:cs typeface="+mn-cs"/>
                        </a:rPr>
                        <a:t>8. John, who loaned $1,000 to his friend Julie. Julie pays John back $1,050 after one year, as they agreed. </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By the time he is reimbursed, his money is worth less in terms of purchasing power. </a:t>
                      </a:r>
                      <a:endParaRPr lang="en-US" sz="1400" dirty="0" smtClean="0"/>
                    </a:p>
                    <a:p>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Tree>
    <p:extLst>
      <p:ext uri="{BB962C8B-B14F-4D97-AF65-F5344CB8AC3E}">
        <p14:creationId xmlns:p14="http://schemas.microsoft.com/office/powerpoint/2010/main" xmlns="" val="39564983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642732"/>
          </a:xfrm>
        </p:spPr>
        <p:txBody>
          <a:bodyPr>
            <a:normAutofit/>
          </a:bodyPr>
          <a:lstStyle/>
          <a:p>
            <a:r>
              <a:rPr lang="en-US" cap="none" dirty="0" smtClean="0"/>
              <a:t>Movie Tickets and Big Macs</a:t>
            </a:r>
            <a:r>
              <a:rPr lang="en-US" b="1" baseline="30000" dirty="0" smtClean="0"/>
              <a:t>®</a:t>
            </a:r>
            <a:endParaRPr lang="en-US" baseline="30000" dirty="0"/>
          </a:p>
        </p:txBody>
      </p:sp>
      <p:sp>
        <p:nvSpPr>
          <p:cNvPr id="6" name="TextBox 5"/>
          <p:cNvSpPr txBox="1"/>
          <p:nvPr/>
        </p:nvSpPr>
        <p:spPr>
          <a:xfrm>
            <a:off x="685800" y="1371600"/>
            <a:ext cx="7239000" cy="461665"/>
          </a:xfrm>
          <a:prstGeom prst="rect">
            <a:avLst/>
          </a:prstGeom>
          <a:noFill/>
        </p:spPr>
        <p:txBody>
          <a:bodyPr wrap="square" rtlCol="0">
            <a:spAutoFit/>
          </a:bodyPr>
          <a:lstStyle/>
          <a:p>
            <a:r>
              <a:rPr lang="en-US" sz="2400" dirty="0" smtClean="0"/>
              <a:t>What was average price of a </a:t>
            </a:r>
            <a:r>
              <a:rPr lang="en-US" sz="2400" b="1" dirty="0" smtClean="0"/>
              <a:t>movie ticket </a:t>
            </a:r>
            <a:r>
              <a:rPr lang="en-US" sz="2400" dirty="0" smtClean="0"/>
              <a:t>in 2012?</a:t>
            </a:r>
          </a:p>
        </p:txBody>
      </p:sp>
      <p:sp>
        <p:nvSpPr>
          <p:cNvPr id="8" name="TextBox 7"/>
          <p:cNvSpPr txBox="1"/>
          <p:nvPr/>
        </p:nvSpPr>
        <p:spPr>
          <a:xfrm>
            <a:off x="762000" y="2286000"/>
            <a:ext cx="7010400" cy="830997"/>
          </a:xfrm>
          <a:prstGeom prst="rect">
            <a:avLst/>
          </a:prstGeom>
          <a:noFill/>
        </p:spPr>
        <p:txBody>
          <a:bodyPr wrap="square" rtlCol="0">
            <a:spAutoFit/>
          </a:bodyPr>
          <a:lstStyle/>
          <a:p>
            <a:r>
              <a:rPr lang="en-US" sz="2400" dirty="0" smtClean="0"/>
              <a:t>What was average price of a </a:t>
            </a:r>
            <a:r>
              <a:rPr lang="en-US" sz="2400" b="1" dirty="0" smtClean="0"/>
              <a:t>movie ticket </a:t>
            </a:r>
            <a:r>
              <a:rPr lang="en-US" sz="2400" dirty="0" smtClean="0"/>
              <a:t>in 1967 (35 years ago)?</a:t>
            </a:r>
          </a:p>
        </p:txBody>
      </p:sp>
      <p:sp>
        <p:nvSpPr>
          <p:cNvPr id="10" name="TextBox 9"/>
          <p:cNvSpPr txBox="1"/>
          <p:nvPr/>
        </p:nvSpPr>
        <p:spPr>
          <a:xfrm>
            <a:off x="838200" y="3657600"/>
            <a:ext cx="7924800" cy="830997"/>
          </a:xfrm>
          <a:prstGeom prst="rect">
            <a:avLst/>
          </a:prstGeom>
          <a:noFill/>
        </p:spPr>
        <p:txBody>
          <a:bodyPr wrap="square" rtlCol="0">
            <a:spAutoFit/>
          </a:bodyPr>
          <a:lstStyle/>
          <a:p>
            <a:r>
              <a:rPr lang="en-US" sz="2400" dirty="0" smtClean="0"/>
              <a:t>What was average price of a </a:t>
            </a:r>
            <a:r>
              <a:rPr lang="en-US" sz="2400" b="1" dirty="0" smtClean="0"/>
              <a:t>McDonald’s Big Mac</a:t>
            </a:r>
            <a:r>
              <a:rPr lang="en-US" sz="2400" b="1" baseline="30000" dirty="0" smtClean="0"/>
              <a:t>®</a:t>
            </a:r>
            <a:r>
              <a:rPr lang="en-US" sz="2400" dirty="0" smtClean="0"/>
              <a:t> in 2012?</a:t>
            </a:r>
            <a:endParaRPr lang="en-GB" sz="2400" dirty="0"/>
          </a:p>
        </p:txBody>
      </p:sp>
      <p:sp>
        <p:nvSpPr>
          <p:cNvPr id="12" name="TextBox 11"/>
          <p:cNvSpPr txBox="1"/>
          <p:nvPr/>
        </p:nvSpPr>
        <p:spPr>
          <a:xfrm>
            <a:off x="838200" y="4953001"/>
            <a:ext cx="8153400" cy="830997"/>
          </a:xfrm>
          <a:prstGeom prst="rect">
            <a:avLst/>
          </a:prstGeom>
          <a:noFill/>
        </p:spPr>
        <p:txBody>
          <a:bodyPr wrap="square" rtlCol="0">
            <a:spAutoFit/>
          </a:bodyPr>
          <a:lstStyle/>
          <a:p>
            <a:r>
              <a:rPr lang="en-US" sz="2400" dirty="0" smtClean="0"/>
              <a:t>What was average price of a </a:t>
            </a:r>
            <a:r>
              <a:rPr lang="en-US" sz="2400" b="1" dirty="0" smtClean="0"/>
              <a:t>McDonald’s Big Mac</a:t>
            </a:r>
            <a:r>
              <a:rPr lang="en-US" sz="2400" b="1" baseline="30000" dirty="0" smtClean="0"/>
              <a:t>®</a:t>
            </a:r>
            <a:r>
              <a:rPr lang="en-US" sz="2400" b="1" dirty="0" smtClean="0"/>
              <a:t> </a:t>
            </a:r>
            <a:r>
              <a:rPr lang="en-US" sz="2400" dirty="0" smtClean="0"/>
              <a:t>in 1967?</a:t>
            </a:r>
          </a:p>
        </p:txBody>
      </p:sp>
    </p:spTree>
    <p:extLst>
      <p:ext uri="{BB962C8B-B14F-4D97-AF65-F5344CB8AC3E}">
        <p14:creationId xmlns:p14="http://schemas.microsoft.com/office/powerpoint/2010/main" xmlns="" val="290952625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5040"/>
            <a:ext cx="8229600" cy="795132"/>
          </a:xfrm>
        </p:spPr>
        <p:txBody>
          <a:bodyPr>
            <a:normAutofit/>
          </a:bodyPr>
          <a:lstStyle/>
          <a:p>
            <a:r>
              <a:rPr lang="en-US" cap="none" dirty="0" smtClean="0"/>
              <a:t>Winners</a:t>
            </a:r>
            <a:endParaRPr lang="en-US" cap="none" dirty="0"/>
          </a:p>
        </p:txBody>
      </p:sp>
      <p:graphicFrame>
        <p:nvGraphicFramePr>
          <p:cNvPr id="8" name="Table 7"/>
          <p:cNvGraphicFramePr>
            <a:graphicFrameLocks noGrp="1"/>
          </p:cNvGraphicFramePr>
          <p:nvPr>
            <p:extLst>
              <p:ext uri="{D42A27DB-BD31-4B8C-83A1-F6EECF244321}">
                <p14:modId xmlns:p14="http://schemas.microsoft.com/office/powerpoint/2010/main" xmlns="" val="818909800"/>
              </p:ext>
            </p:extLst>
          </p:nvPr>
        </p:nvGraphicFramePr>
        <p:xfrm>
          <a:off x="609600" y="1295400"/>
          <a:ext cx="7924800" cy="4120578"/>
        </p:xfrm>
        <a:graphic>
          <a:graphicData uri="http://schemas.openxmlformats.org/drawingml/2006/table">
            <a:tbl>
              <a:tblPr firstRow="1" bandRow="1">
                <a:tableStyleId>{5C22544A-7EE6-4342-B048-85BDC9FD1C3A}</a:tableStyleId>
              </a:tblPr>
              <a:tblGrid>
                <a:gridCol w="2874682"/>
                <a:gridCol w="5050118"/>
              </a:tblGrid>
              <a:tr h="371538">
                <a:tc>
                  <a:txBody>
                    <a:bodyPr/>
                    <a:lstStyle/>
                    <a:p>
                      <a:pPr algn="ctr"/>
                      <a:r>
                        <a:rPr lang="en-US" dirty="0" smtClean="0"/>
                        <a:t>Winner</a:t>
                      </a:r>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algn="ctr"/>
                      <a:r>
                        <a:rPr lang="en-US" dirty="0" smtClean="0"/>
                        <a:t>Explanation</a:t>
                      </a:r>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1256906">
                <a:tc>
                  <a:txBody>
                    <a:bodyPr/>
                    <a:lstStyle/>
                    <a:p>
                      <a:r>
                        <a:rPr lang="en-US" sz="1800" dirty="0" smtClean="0"/>
                        <a:t>2. Homeowner with a 30-year fixed-rate (5 percent) mortgage.</a:t>
                      </a:r>
                      <a:endParaRPr lang="en-US" sz="18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r>
                        <a:rPr lang="en-US" sz="1800" dirty="0" smtClean="0"/>
                        <a:t>Because the fixed rate is lower than the rate of inflation, the real interest rate is negative. The money the homeowner pays on the loan has less purchasing power; the homeowner is giving up less (in terms of goods and services that she</a:t>
                      </a:r>
                      <a:r>
                        <a:rPr lang="en-US" sz="1800" baseline="0" dirty="0" smtClean="0"/>
                        <a:t> </a:t>
                      </a:r>
                      <a:r>
                        <a:rPr lang="en-US" sz="1800" dirty="0" smtClean="0"/>
                        <a:t>could purchase) than when the inflation rate was lower. </a:t>
                      </a:r>
                      <a:endParaRPr lang="en-US" sz="18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1691640">
                <a:tc>
                  <a:txBody>
                    <a:bodyPr/>
                    <a:lstStyle/>
                    <a:p>
                      <a:r>
                        <a:rPr lang="en-US" sz="1800" dirty="0" smtClean="0"/>
                        <a:t>6. Small business that signed a three-year fixed-rate lease on office space.</a:t>
                      </a:r>
                      <a:endParaRPr lang="en-US" sz="18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r>
                        <a:rPr lang="en-US" sz="1800" dirty="0" smtClean="0"/>
                        <a:t>Although the nominal price remains the same for three years, because the inflation rate has eroded purchasing power, the “real” rent payment has less purchasing power than the landlord anticipated. The small-business owner benefits. </a:t>
                      </a:r>
                      <a:endParaRPr lang="en-US" sz="18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Tree>
    <p:extLst>
      <p:ext uri="{BB962C8B-B14F-4D97-AF65-F5344CB8AC3E}">
        <p14:creationId xmlns:p14="http://schemas.microsoft.com/office/powerpoint/2010/main" xmlns="" val="37927985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normAutofit/>
          </a:bodyPr>
          <a:lstStyle/>
          <a:p>
            <a:r>
              <a:rPr lang="en-US" cap="none" dirty="0" smtClean="0"/>
              <a:t>How Much Have Prices Changed?</a:t>
            </a:r>
            <a:endParaRPr lang="en-US" cap="none" dirty="0"/>
          </a:p>
        </p:txBody>
      </p:sp>
      <p:sp>
        <p:nvSpPr>
          <p:cNvPr id="4" name="TextBox 3"/>
          <p:cNvSpPr txBox="1"/>
          <p:nvPr/>
        </p:nvSpPr>
        <p:spPr>
          <a:xfrm>
            <a:off x="457200" y="1514832"/>
            <a:ext cx="7772400" cy="2523768"/>
          </a:xfrm>
          <a:prstGeom prst="rect">
            <a:avLst/>
          </a:prstGeom>
          <a:noFill/>
        </p:spPr>
        <p:txBody>
          <a:bodyPr wrap="square" rtlCol="0">
            <a:spAutoFit/>
          </a:bodyPr>
          <a:lstStyle/>
          <a:p>
            <a:pPr marL="346075" indent="-346075">
              <a:spcBef>
                <a:spcPts val="600"/>
              </a:spcBef>
              <a:buFont typeface="Arial" pitchFamily="34" charset="0"/>
              <a:buChar char="•"/>
            </a:pPr>
            <a:r>
              <a:rPr lang="en-US" sz="3200" dirty="0" smtClean="0"/>
              <a:t>Measure percent change in prices from one year to another.</a:t>
            </a:r>
          </a:p>
          <a:p>
            <a:pPr marL="346075" indent="-346075">
              <a:spcBef>
                <a:spcPts val="600"/>
              </a:spcBef>
              <a:buFont typeface="Arial" pitchFamily="34" charset="0"/>
              <a:buChar char="•"/>
            </a:pPr>
            <a:r>
              <a:rPr lang="en-US" sz="3200" dirty="0" smtClean="0"/>
              <a:t>Percent change formula:</a:t>
            </a:r>
          </a:p>
          <a:p>
            <a:pPr marL="346075">
              <a:spcBef>
                <a:spcPts val="600"/>
              </a:spcBef>
            </a:pPr>
            <a:r>
              <a:rPr lang="en-US" sz="2600" i="1" dirty="0" smtClean="0"/>
              <a:t>Price in </a:t>
            </a:r>
            <a:r>
              <a:rPr lang="en-US" sz="2600" i="1" dirty="0" smtClean="0"/>
              <a:t>Year </a:t>
            </a:r>
            <a:r>
              <a:rPr lang="en-US" sz="2600" i="1" dirty="0" smtClean="0"/>
              <a:t>2 (2012) – Price in </a:t>
            </a:r>
            <a:r>
              <a:rPr lang="en-US" sz="2600" i="1" dirty="0" smtClean="0"/>
              <a:t>Year </a:t>
            </a:r>
            <a:r>
              <a:rPr lang="en-US" sz="2600" i="1" dirty="0" smtClean="0"/>
              <a:t>1 (1967) / </a:t>
            </a:r>
            <a:br>
              <a:rPr lang="en-US" sz="2600" i="1" dirty="0" smtClean="0"/>
            </a:br>
            <a:r>
              <a:rPr lang="en-US" sz="2600" i="1" dirty="0" smtClean="0"/>
              <a:t>Price in </a:t>
            </a:r>
            <a:r>
              <a:rPr lang="en-US" sz="2600" i="1" dirty="0" smtClean="0"/>
              <a:t>Year </a:t>
            </a:r>
            <a:r>
              <a:rPr lang="en-US" sz="2600" i="1" dirty="0" smtClean="0"/>
              <a:t>1 (1967) x 100</a:t>
            </a:r>
            <a:endParaRPr lang="en-GB" sz="2600" i="1" dirty="0"/>
          </a:p>
        </p:txBody>
      </p:sp>
    </p:spTree>
    <p:extLst>
      <p:ext uri="{BB962C8B-B14F-4D97-AF65-F5344CB8AC3E}">
        <p14:creationId xmlns:p14="http://schemas.microsoft.com/office/powerpoint/2010/main" xmlns="" val="35022773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95132"/>
          </a:xfrm>
        </p:spPr>
        <p:txBody>
          <a:bodyPr>
            <a:normAutofit/>
          </a:bodyPr>
          <a:lstStyle/>
          <a:p>
            <a:r>
              <a:rPr lang="en-US" cap="none" dirty="0" smtClean="0"/>
              <a:t>How Much Have Prices Changed?</a:t>
            </a:r>
            <a:endParaRPr lang="en-US" cap="none"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2071325173"/>
              </p:ext>
            </p:extLst>
          </p:nvPr>
        </p:nvGraphicFramePr>
        <p:xfrm>
          <a:off x="609600" y="1905000"/>
          <a:ext cx="8077200" cy="2590800"/>
        </p:xfrm>
        <a:graphic>
          <a:graphicData uri="http://schemas.openxmlformats.org/drawingml/2006/table">
            <a:tbl>
              <a:tblPr firstRow="1" firstCol="1" bandRow="1">
                <a:tableStyleId>{5C22544A-7EE6-4342-B048-85BDC9FD1C3A}</a:tableStyleId>
              </a:tblPr>
              <a:tblGrid>
                <a:gridCol w="1524000"/>
                <a:gridCol w="1219200"/>
                <a:gridCol w="1219200"/>
                <a:gridCol w="2057400"/>
                <a:gridCol w="2057400"/>
              </a:tblGrid>
              <a:tr h="863600">
                <a:tc>
                  <a:txBody>
                    <a:bodyPr/>
                    <a:lstStyle/>
                    <a:p>
                      <a:pPr marL="0" marR="0" algn="l">
                        <a:lnSpc>
                          <a:spcPct val="115000"/>
                        </a:lnSpc>
                        <a:spcBef>
                          <a:spcPts val="0"/>
                        </a:spcBef>
                        <a:spcAft>
                          <a:spcPts val="0"/>
                        </a:spcAft>
                      </a:pPr>
                      <a:r>
                        <a:rPr lang="en-US" sz="2000" dirty="0" smtClean="0">
                          <a:effectLst/>
                        </a:rPr>
                        <a:t>Goods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Price in 1967</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Price in 2012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Percent </a:t>
                      </a:r>
                      <a:r>
                        <a:rPr lang="en-US" sz="2000" dirty="0" smtClean="0">
                          <a:effectLst/>
                        </a:rPr>
                        <a:t>Change </a:t>
                      </a:r>
                      <a:r>
                        <a:rPr lang="en-US" sz="2000" dirty="0">
                          <a:effectLst/>
                        </a:rPr>
                        <a:t>in </a:t>
                      </a:r>
                      <a:r>
                        <a:rPr lang="en-US" sz="2000" dirty="0" smtClean="0">
                          <a:effectLst/>
                        </a:rPr>
                        <a:t>Price</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1967 Price in 2012 </a:t>
                      </a:r>
                      <a:r>
                        <a:rPr lang="en-US" sz="2000" dirty="0" smtClean="0">
                          <a:effectLst/>
                        </a:rPr>
                        <a:t>Dollars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863600">
                <a:tc>
                  <a:txBody>
                    <a:bodyPr/>
                    <a:lstStyle/>
                    <a:p>
                      <a:pPr marL="0" marR="0" algn="l">
                        <a:lnSpc>
                          <a:spcPct val="115000"/>
                        </a:lnSpc>
                        <a:spcBef>
                          <a:spcPts val="0"/>
                        </a:spcBef>
                        <a:spcAft>
                          <a:spcPts val="0"/>
                        </a:spcAft>
                      </a:pPr>
                      <a:r>
                        <a:rPr lang="en-US" sz="1800" b="1" dirty="0">
                          <a:solidFill>
                            <a:sysClr val="windowText" lastClr="000000"/>
                          </a:solidFill>
                          <a:effectLst/>
                        </a:rPr>
                        <a:t>Movie </a:t>
                      </a:r>
                      <a:r>
                        <a:rPr lang="en-US" sz="1800" b="1" dirty="0" smtClean="0">
                          <a:solidFill>
                            <a:sysClr val="windowText" lastClr="000000"/>
                          </a:solidFill>
                          <a:effectLst/>
                        </a:rPr>
                        <a:t>Ticket</a:t>
                      </a:r>
                      <a:endParaRPr lang="en-US" sz="1800" b="1"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r>
                        <a:rPr lang="en-US" sz="1800" dirty="0">
                          <a:effectLst/>
                        </a:rPr>
                        <a:t>$</a:t>
                      </a:r>
                      <a:r>
                        <a:rPr lang="en-US" sz="1800" dirty="0" smtClean="0">
                          <a:effectLst/>
                        </a:rPr>
                        <a:t>1.22</a:t>
                      </a:r>
                      <a:endParaRPr lang="en-US" sz="1800" dirty="0">
                        <a:effectLst/>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r>
                        <a:rPr lang="en-US" sz="1800" dirty="0">
                          <a:effectLst/>
                        </a:rPr>
                        <a:t>$7.92</a:t>
                      </a: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863600">
                <a:tc>
                  <a:txBody>
                    <a:bodyPr/>
                    <a:lstStyle/>
                    <a:p>
                      <a:pPr marL="0" marR="0" algn="l">
                        <a:lnSpc>
                          <a:spcPct val="115000"/>
                        </a:lnSpc>
                        <a:spcBef>
                          <a:spcPts val="0"/>
                        </a:spcBef>
                        <a:spcAft>
                          <a:spcPts val="0"/>
                        </a:spcAft>
                      </a:pPr>
                      <a:r>
                        <a:rPr lang="en-US" sz="1800" b="1" dirty="0">
                          <a:solidFill>
                            <a:sysClr val="windowText" lastClr="000000"/>
                          </a:solidFill>
                          <a:effectLst/>
                        </a:rPr>
                        <a:t>McDonald’s </a:t>
                      </a:r>
                      <a:r>
                        <a:rPr lang="en-US" sz="1800" b="1" dirty="0" smtClean="0">
                          <a:solidFill>
                            <a:sysClr val="windowText" lastClr="000000"/>
                          </a:solidFill>
                          <a:effectLst/>
                        </a:rPr>
                        <a:t>Big Mac</a:t>
                      </a:r>
                      <a:r>
                        <a:rPr lang="en-US" sz="1800" b="1" baseline="30000" dirty="0" smtClean="0">
                          <a:solidFill>
                            <a:sysClr val="windowText" lastClr="000000"/>
                          </a:solidFill>
                          <a:effectLst/>
                        </a:rPr>
                        <a:t>®</a:t>
                      </a:r>
                      <a:endParaRPr lang="en-US" sz="1800" b="1" baseline="300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r>
                        <a:rPr lang="en-US" sz="1800" dirty="0">
                          <a:effectLst/>
                        </a:rPr>
                        <a:t>$</a:t>
                      </a:r>
                      <a:r>
                        <a:rPr lang="en-US" sz="1800" dirty="0" smtClean="0">
                          <a:effectLst/>
                        </a:rPr>
                        <a:t>0.45</a:t>
                      </a:r>
                      <a:endParaRPr lang="en-US" sz="1800" dirty="0">
                        <a:effectLst/>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r>
                        <a:rPr lang="en-US" sz="1800" dirty="0">
                          <a:effectLst/>
                        </a:rPr>
                        <a:t>$4.33</a:t>
                      </a: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
        <p:nvSpPr>
          <p:cNvPr id="5" name="Rectangle 1"/>
          <p:cNvSpPr>
            <a:spLocks noChangeArrowheads="1"/>
          </p:cNvSpPr>
          <p:nvPr/>
        </p:nvSpPr>
        <p:spPr bwMode="auto">
          <a:xfrm>
            <a:off x="616222" y="1295400"/>
            <a:ext cx="3391378"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sz="2000" b="0" i="0" u="none" strike="noStrike" cap="none" normalizeH="0" baseline="0" dirty="0" smtClean="0">
                <a:ln>
                  <a:noFill/>
                </a:ln>
                <a:solidFill>
                  <a:srgbClr val="333333"/>
                </a:solidFill>
                <a:effectLst/>
                <a:ea typeface="Times New Roman" pitchFamily="18" charset="0"/>
                <a:cs typeface="Tahoma" pitchFamily="34" charset="0"/>
              </a:rPr>
              <a:t>Table </a:t>
            </a:r>
            <a:r>
              <a:rPr lang="en-US" sz="2000" dirty="0" smtClean="0">
                <a:solidFill>
                  <a:srgbClr val="333333"/>
                </a:solidFill>
                <a:ea typeface="Times New Roman" pitchFamily="18" charset="0"/>
                <a:cs typeface="Tahoma" pitchFamily="34" charset="0"/>
              </a:rPr>
              <a:t>17.1-A  Historic Prices</a:t>
            </a:r>
            <a:endParaRPr kumimoji="0" lang="en-US" sz="2000" b="0" i="0" u="none" strike="noStrike" cap="none" normalizeH="0" baseline="0" dirty="0" smtClean="0">
              <a:ln>
                <a:noFill/>
              </a:ln>
              <a:solidFill>
                <a:schemeClr val="tx1"/>
              </a:solidFill>
              <a:effectLst/>
              <a:cs typeface="Arial" pitchFamily="34" charset="0"/>
            </a:endParaRPr>
          </a:p>
        </p:txBody>
      </p:sp>
    </p:spTree>
    <p:extLst>
      <p:ext uri="{BB962C8B-B14F-4D97-AF65-F5344CB8AC3E}">
        <p14:creationId xmlns:p14="http://schemas.microsoft.com/office/powerpoint/2010/main" xmlns="" val="25084148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642732"/>
          </a:xfrm>
        </p:spPr>
        <p:txBody>
          <a:bodyPr>
            <a:normAutofit/>
          </a:bodyPr>
          <a:lstStyle/>
          <a:p>
            <a:r>
              <a:rPr lang="en-US" cap="none" dirty="0" smtClean="0"/>
              <a:t>How Much Have Prices Changed?</a:t>
            </a:r>
            <a:endParaRPr lang="en-US" cap="none"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3613940599"/>
              </p:ext>
            </p:extLst>
          </p:nvPr>
        </p:nvGraphicFramePr>
        <p:xfrm>
          <a:off x="609600" y="1905000"/>
          <a:ext cx="8077200" cy="2590800"/>
        </p:xfrm>
        <a:graphic>
          <a:graphicData uri="http://schemas.openxmlformats.org/drawingml/2006/table">
            <a:tbl>
              <a:tblPr firstRow="1" firstCol="1" bandRow="1">
                <a:tableStyleId>{5C22544A-7EE6-4342-B048-85BDC9FD1C3A}</a:tableStyleId>
              </a:tblPr>
              <a:tblGrid>
                <a:gridCol w="1524000"/>
                <a:gridCol w="1219200"/>
                <a:gridCol w="1219200"/>
                <a:gridCol w="2057400"/>
                <a:gridCol w="2057400"/>
              </a:tblGrid>
              <a:tr h="863600">
                <a:tc>
                  <a:txBody>
                    <a:bodyPr/>
                    <a:lstStyle/>
                    <a:p>
                      <a:pPr marL="0" marR="0" algn="l">
                        <a:lnSpc>
                          <a:spcPct val="115000"/>
                        </a:lnSpc>
                        <a:spcBef>
                          <a:spcPts val="0"/>
                        </a:spcBef>
                        <a:spcAft>
                          <a:spcPts val="0"/>
                        </a:spcAft>
                      </a:pPr>
                      <a:r>
                        <a:rPr lang="en-US" sz="2000" dirty="0" smtClean="0">
                          <a:effectLst/>
                        </a:rPr>
                        <a:t>Goods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Price in 1967</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Price in 2012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Percent </a:t>
                      </a:r>
                      <a:r>
                        <a:rPr lang="en-US" sz="2000" dirty="0" smtClean="0">
                          <a:effectLst/>
                        </a:rPr>
                        <a:t>Change </a:t>
                      </a:r>
                      <a:r>
                        <a:rPr lang="en-US" sz="2000" dirty="0">
                          <a:effectLst/>
                        </a:rPr>
                        <a:t>in </a:t>
                      </a:r>
                      <a:r>
                        <a:rPr lang="en-US" sz="2000" dirty="0" smtClean="0">
                          <a:effectLst/>
                        </a:rPr>
                        <a:t>Price</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1967 Price in 2012 </a:t>
                      </a:r>
                      <a:r>
                        <a:rPr lang="en-US" sz="2000" dirty="0" smtClean="0">
                          <a:effectLst/>
                        </a:rPr>
                        <a:t>Dollars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863600">
                <a:tc>
                  <a:txBody>
                    <a:bodyPr/>
                    <a:lstStyle/>
                    <a:p>
                      <a:pPr marL="0" marR="0" algn="l">
                        <a:lnSpc>
                          <a:spcPct val="115000"/>
                        </a:lnSpc>
                        <a:spcBef>
                          <a:spcPts val="0"/>
                        </a:spcBef>
                        <a:spcAft>
                          <a:spcPts val="0"/>
                        </a:spcAft>
                      </a:pPr>
                      <a:r>
                        <a:rPr lang="en-US" sz="1800" dirty="0">
                          <a:solidFill>
                            <a:sysClr val="windowText" lastClr="000000"/>
                          </a:solidFill>
                          <a:effectLst/>
                        </a:rPr>
                        <a:t>Movie </a:t>
                      </a:r>
                      <a:r>
                        <a:rPr lang="en-US" sz="1800" dirty="0" smtClean="0">
                          <a:solidFill>
                            <a:sysClr val="windowText" lastClr="000000"/>
                          </a:solidFill>
                          <a:effectLst/>
                        </a:rPr>
                        <a:t>Ticket</a:t>
                      </a:r>
                      <a:endParaRPr lang="en-US" sz="18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r>
                        <a:rPr lang="en-US" sz="1800" dirty="0" smtClean="0">
                          <a:effectLst/>
                          <a:latin typeface="+mn-lt"/>
                        </a:rPr>
                        <a:t>$1.22</a:t>
                      </a: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1800" dirty="0" smtClean="0">
                          <a:effectLst/>
                        </a:rPr>
                        <a:t>$7.92</a:t>
                      </a:r>
                      <a:endParaRPr lang="en-US" sz="1800" dirty="0" smtClean="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r>
                        <a:rPr lang="en-US" sz="1800" dirty="0" smtClean="0">
                          <a:effectLst/>
                          <a:latin typeface="+mn-lt"/>
                          <a:ea typeface="Calibri"/>
                          <a:cs typeface="Times New Roman"/>
                        </a:rPr>
                        <a:t>549%</a:t>
                      </a:r>
                      <a:endParaRPr lang="en-US" sz="18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endParaRPr lang="en-US" sz="18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863600">
                <a:tc>
                  <a:txBody>
                    <a:bodyPr/>
                    <a:lstStyle/>
                    <a:p>
                      <a:pPr marL="0" marR="0" algn="l">
                        <a:lnSpc>
                          <a:spcPct val="115000"/>
                        </a:lnSpc>
                        <a:spcBef>
                          <a:spcPts val="0"/>
                        </a:spcBef>
                        <a:spcAft>
                          <a:spcPts val="0"/>
                        </a:spcAft>
                      </a:pPr>
                      <a:r>
                        <a:rPr lang="en-US" sz="1800" dirty="0">
                          <a:solidFill>
                            <a:sysClr val="windowText" lastClr="000000"/>
                          </a:solidFill>
                          <a:effectLst/>
                        </a:rPr>
                        <a:t>McDonald’s </a:t>
                      </a:r>
                      <a:r>
                        <a:rPr lang="en-US" sz="1800" dirty="0" smtClean="0">
                          <a:solidFill>
                            <a:sysClr val="windowText" lastClr="000000"/>
                          </a:solidFill>
                          <a:effectLst/>
                        </a:rPr>
                        <a:t>Big Mac</a:t>
                      </a:r>
                      <a:r>
                        <a:rPr lang="en-US" sz="1800" baseline="30000" dirty="0" smtClean="0">
                          <a:solidFill>
                            <a:sysClr val="windowText" lastClr="000000"/>
                          </a:solidFill>
                          <a:effectLst/>
                        </a:rPr>
                        <a:t>®</a:t>
                      </a:r>
                      <a:endParaRPr lang="en-US" sz="1800" baseline="300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r>
                        <a:rPr lang="en-US" sz="1800" dirty="0">
                          <a:effectLst/>
                          <a:latin typeface="+mn-lt"/>
                        </a:rPr>
                        <a:t>$</a:t>
                      </a:r>
                      <a:r>
                        <a:rPr lang="en-US" sz="1800" dirty="0" smtClean="0">
                          <a:effectLst/>
                          <a:latin typeface="+mn-lt"/>
                        </a:rPr>
                        <a:t>0.45</a:t>
                      </a:r>
                      <a:endParaRPr lang="en-US" sz="1800" dirty="0">
                        <a:effectLst/>
                        <a:latin typeface="+mn-lt"/>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r>
                        <a:rPr lang="en-US" sz="1800" dirty="0">
                          <a:effectLst/>
                          <a:latin typeface="+mn-lt"/>
                        </a:rPr>
                        <a:t>$4.33</a:t>
                      </a:r>
                      <a:endParaRPr lang="en-US" sz="18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r>
                        <a:rPr lang="en-US" sz="1800" dirty="0" smtClean="0">
                          <a:effectLst/>
                          <a:latin typeface="+mn-lt"/>
                          <a:ea typeface="Calibri"/>
                          <a:cs typeface="Times New Roman"/>
                        </a:rPr>
                        <a:t>862%</a:t>
                      </a:r>
                      <a:endParaRPr lang="en-US" sz="18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endParaRPr lang="en-US" sz="18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
        <p:nvSpPr>
          <p:cNvPr id="5" name="Rectangle 1"/>
          <p:cNvSpPr>
            <a:spLocks noChangeArrowheads="1"/>
          </p:cNvSpPr>
          <p:nvPr/>
        </p:nvSpPr>
        <p:spPr bwMode="auto">
          <a:xfrm>
            <a:off x="616222" y="1295400"/>
            <a:ext cx="5287473"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sz="2000" b="0" i="0" u="none" strike="noStrike" cap="none" normalizeH="0" baseline="0" dirty="0" smtClean="0">
                <a:ln>
                  <a:noFill/>
                </a:ln>
                <a:solidFill>
                  <a:srgbClr val="333333"/>
                </a:solidFill>
                <a:effectLst/>
                <a:ea typeface="Times New Roman" pitchFamily="18" charset="0"/>
                <a:cs typeface="Tahoma" pitchFamily="34" charset="0"/>
              </a:rPr>
              <a:t>Table </a:t>
            </a:r>
            <a:r>
              <a:rPr lang="en-US" sz="2000" dirty="0" smtClean="0"/>
              <a:t>17.1-B  Changes in Overall Price Level</a:t>
            </a:r>
            <a:endParaRPr kumimoji="0" lang="en-US" sz="2000" b="0" i="0" u="none" strike="noStrike" cap="none" normalizeH="0" baseline="0" dirty="0" smtClean="0">
              <a:ln>
                <a:noFill/>
              </a:ln>
              <a:solidFill>
                <a:schemeClr val="tx1"/>
              </a:solidFill>
              <a:effectLst/>
              <a:cs typeface="Arial" pitchFamily="34" charset="0"/>
            </a:endParaRPr>
          </a:p>
        </p:txBody>
      </p:sp>
    </p:spTree>
    <p:extLst>
      <p:ext uri="{BB962C8B-B14F-4D97-AF65-F5344CB8AC3E}">
        <p14:creationId xmlns:p14="http://schemas.microsoft.com/office/powerpoint/2010/main" xmlns="" val="15585607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lstStyle/>
          <a:p>
            <a:r>
              <a:rPr lang="en-US" cap="none" dirty="0" smtClean="0"/>
              <a:t>Purchasing Power</a:t>
            </a:r>
            <a:endParaRPr lang="en-US" cap="none" dirty="0"/>
          </a:p>
        </p:txBody>
      </p:sp>
      <p:sp>
        <p:nvSpPr>
          <p:cNvPr id="3" name="Content Placeholder 2"/>
          <p:cNvSpPr>
            <a:spLocks noGrp="1"/>
          </p:cNvSpPr>
          <p:nvPr>
            <p:ph idx="1"/>
          </p:nvPr>
        </p:nvSpPr>
        <p:spPr>
          <a:xfrm>
            <a:off x="457200" y="1143000"/>
            <a:ext cx="8229600" cy="4800600"/>
          </a:xfrm>
        </p:spPr>
        <p:txBody>
          <a:bodyPr>
            <a:noAutofit/>
          </a:bodyPr>
          <a:lstStyle/>
          <a:p>
            <a:r>
              <a:rPr lang="en-US" sz="2000" dirty="0" smtClean="0"/>
              <a:t>Prices are the amount of currency (in dollars) needed to purchase particular goods and services. </a:t>
            </a:r>
          </a:p>
          <a:p>
            <a:r>
              <a:rPr lang="en-US" sz="2000" dirty="0" smtClean="0"/>
              <a:t>“Purchasing power” refers to the </a:t>
            </a:r>
            <a:r>
              <a:rPr lang="en-US" sz="2000" dirty="0"/>
              <a:t>amount </a:t>
            </a:r>
            <a:r>
              <a:rPr lang="en-US" sz="2000" dirty="0" smtClean="0"/>
              <a:t>of goods </a:t>
            </a:r>
            <a:r>
              <a:rPr lang="en-US" sz="2000" dirty="0"/>
              <a:t>or </a:t>
            </a:r>
            <a:r>
              <a:rPr lang="en-US" sz="2000" dirty="0" smtClean="0"/>
              <a:t>services </a:t>
            </a:r>
            <a:r>
              <a:rPr lang="en-US" sz="2000" dirty="0"/>
              <a:t>that can be purchased with </a:t>
            </a:r>
            <a:r>
              <a:rPr lang="en-US" sz="2000" dirty="0" smtClean="0"/>
              <a:t>an amount of dollars. </a:t>
            </a:r>
          </a:p>
          <a:p>
            <a:r>
              <a:rPr lang="en-US" sz="2000" dirty="0" smtClean="0"/>
              <a:t>Could you survive today if </a:t>
            </a:r>
            <a:r>
              <a:rPr lang="en-US" sz="2000" dirty="0"/>
              <a:t>you made the same salary as your </a:t>
            </a:r>
            <a:r>
              <a:rPr lang="en-US" sz="2000" dirty="0" smtClean="0"/>
              <a:t>grandfather did in 1967?</a:t>
            </a:r>
          </a:p>
          <a:p>
            <a:r>
              <a:rPr lang="en-US" sz="2000" dirty="0" smtClean="0"/>
              <a:t>The purchasing </a:t>
            </a:r>
            <a:r>
              <a:rPr lang="en-US" sz="2000" dirty="0"/>
              <a:t>power </a:t>
            </a:r>
            <a:r>
              <a:rPr lang="en-US" sz="2000" dirty="0" smtClean="0"/>
              <a:t>of dollars is </a:t>
            </a:r>
            <a:r>
              <a:rPr lang="en-US" sz="2000" dirty="0"/>
              <a:t>eroded by </a:t>
            </a:r>
            <a:r>
              <a:rPr lang="en-US" sz="2000" dirty="0" smtClean="0"/>
              <a:t>overall price increases.</a:t>
            </a:r>
          </a:p>
          <a:p>
            <a:pPr lvl="1"/>
            <a:r>
              <a:rPr lang="en-US" sz="2000" dirty="0" smtClean="0"/>
              <a:t>Because prices tend to rise (due to inflation), you'd </a:t>
            </a:r>
            <a:r>
              <a:rPr lang="en-US" sz="2000" dirty="0"/>
              <a:t>need a </a:t>
            </a:r>
            <a:r>
              <a:rPr lang="en-US" sz="2000" dirty="0" smtClean="0"/>
              <a:t>much larger salary to </a:t>
            </a:r>
            <a:r>
              <a:rPr lang="en-US" sz="2000" dirty="0"/>
              <a:t>maintain the same </a:t>
            </a:r>
            <a:r>
              <a:rPr lang="en-US" sz="2000" dirty="0" smtClean="0"/>
              <a:t>standard </a:t>
            </a:r>
            <a:r>
              <a:rPr lang="en-US" sz="2000" dirty="0"/>
              <a:t>of living</a:t>
            </a:r>
            <a:r>
              <a:rPr lang="en-US" sz="2000" dirty="0" smtClean="0"/>
              <a:t>.</a:t>
            </a:r>
          </a:p>
          <a:p>
            <a:r>
              <a:rPr lang="en-US" sz="2000" dirty="0" smtClean="0"/>
              <a:t>You would need an increase in salary of 549 percent and 862 percent (for Big Macs</a:t>
            </a:r>
            <a:r>
              <a:rPr lang="en-US" sz="2000" baseline="30000" dirty="0" smtClean="0"/>
              <a:t>®</a:t>
            </a:r>
            <a:r>
              <a:rPr lang="en-US" sz="2000" dirty="0" smtClean="0"/>
              <a:t> and movie tickets) to be as well off as your grandfather was in 1967.</a:t>
            </a:r>
          </a:p>
          <a:p>
            <a:r>
              <a:rPr lang="en-US" sz="2000" dirty="0" smtClean="0"/>
              <a:t>How many Big Macs</a:t>
            </a:r>
            <a:r>
              <a:rPr lang="en-US" sz="2000" baseline="30000" dirty="0" smtClean="0"/>
              <a:t>®</a:t>
            </a:r>
            <a:r>
              <a:rPr lang="en-US" sz="2000" dirty="0" smtClean="0"/>
              <a:t> could be bought for $1 in 1967?  In 2012?</a:t>
            </a:r>
            <a:endParaRPr lang="en-US" sz="2000" dirty="0"/>
          </a:p>
        </p:txBody>
      </p:sp>
    </p:spTree>
    <p:extLst>
      <p:ext uri="{BB962C8B-B14F-4D97-AF65-F5344CB8AC3E}">
        <p14:creationId xmlns:p14="http://schemas.microsoft.com/office/powerpoint/2010/main" xmlns="" val="33351645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lstStyle/>
          <a:p>
            <a:r>
              <a:rPr lang="en-US" cap="none" dirty="0" smtClean="0"/>
              <a:t>Inflation</a:t>
            </a:r>
            <a:endParaRPr lang="en-US" cap="none" dirty="0"/>
          </a:p>
        </p:txBody>
      </p:sp>
      <p:sp>
        <p:nvSpPr>
          <p:cNvPr id="3" name="Content Placeholder 2"/>
          <p:cNvSpPr>
            <a:spLocks noGrp="1"/>
          </p:cNvSpPr>
          <p:nvPr>
            <p:ph idx="1"/>
          </p:nvPr>
        </p:nvSpPr>
        <p:spPr>
          <a:xfrm>
            <a:off x="533400" y="1295400"/>
            <a:ext cx="8229600" cy="4525963"/>
          </a:xfrm>
        </p:spPr>
        <p:txBody>
          <a:bodyPr>
            <a:noAutofit/>
          </a:bodyPr>
          <a:lstStyle/>
          <a:p>
            <a:r>
              <a:rPr lang="en-US" sz="2400" dirty="0" smtClean="0"/>
              <a:t>Inflation is </a:t>
            </a:r>
            <a:r>
              <a:rPr lang="en-US" sz="2400" dirty="0"/>
              <a:t>a rise in the general </a:t>
            </a:r>
            <a:r>
              <a:rPr lang="en-US" sz="2400" dirty="0" smtClean="0"/>
              <a:t>(or average) level </a:t>
            </a:r>
            <a:r>
              <a:rPr lang="en-US" sz="2400" dirty="0"/>
              <a:t>of prices of goods and services in an economy over a period of </a:t>
            </a:r>
            <a:r>
              <a:rPr lang="en-US" sz="2400" dirty="0" smtClean="0"/>
              <a:t>time.</a:t>
            </a:r>
          </a:p>
          <a:p>
            <a:pPr lvl="1"/>
            <a:r>
              <a:rPr lang="en-US" sz="2400" dirty="0" smtClean="0"/>
              <a:t>A trend, not a one-time event</a:t>
            </a:r>
          </a:p>
          <a:p>
            <a:pPr lvl="1"/>
            <a:r>
              <a:rPr lang="en-US" sz="2400" dirty="0" smtClean="0"/>
              <a:t>A rise in most, if not all, prices over time</a:t>
            </a:r>
          </a:p>
          <a:p>
            <a:r>
              <a:rPr lang="en-US" sz="2400" dirty="0" smtClean="0"/>
              <a:t>When </a:t>
            </a:r>
            <a:r>
              <a:rPr lang="en-US" sz="2400" dirty="0"/>
              <a:t>the general </a:t>
            </a:r>
            <a:r>
              <a:rPr lang="en-US" sz="2400" dirty="0" smtClean="0"/>
              <a:t>(or average) price </a:t>
            </a:r>
            <a:r>
              <a:rPr lang="en-US" sz="2400" dirty="0"/>
              <a:t>level rises, </a:t>
            </a:r>
            <a:r>
              <a:rPr lang="en-US" sz="2400" dirty="0" smtClean="0"/>
              <a:t>purchasing power decreases and our currency </a:t>
            </a:r>
            <a:r>
              <a:rPr lang="en-US" sz="2400" dirty="0"/>
              <a:t>buys fewer goods and services. </a:t>
            </a:r>
            <a:endParaRPr lang="en-US" sz="2400" dirty="0" smtClean="0"/>
          </a:p>
          <a:p>
            <a:r>
              <a:rPr lang="en-US" sz="2400" dirty="0" smtClean="0"/>
              <a:t>Price level is typically measured in the United States by the U.S. Bureau of Labor Statistics (BLS) and compiled as the U.S. Consumer Price Index (CPI).</a:t>
            </a:r>
          </a:p>
        </p:txBody>
      </p:sp>
    </p:spTree>
    <p:extLst>
      <p:ext uri="{BB962C8B-B14F-4D97-AF65-F5344CB8AC3E}">
        <p14:creationId xmlns:p14="http://schemas.microsoft.com/office/powerpoint/2010/main" xmlns="" val="37034697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lstStyle/>
          <a:p>
            <a:r>
              <a:rPr lang="en-US" cap="none" dirty="0" smtClean="0"/>
              <a:t>Consumer Price Index</a:t>
            </a:r>
            <a:endParaRPr lang="en-US" cap="none" dirty="0"/>
          </a:p>
        </p:txBody>
      </p:sp>
      <p:sp>
        <p:nvSpPr>
          <p:cNvPr id="3" name="Content Placeholder 2"/>
          <p:cNvSpPr>
            <a:spLocks noGrp="1"/>
          </p:cNvSpPr>
          <p:nvPr>
            <p:ph idx="1"/>
          </p:nvPr>
        </p:nvSpPr>
        <p:spPr>
          <a:xfrm>
            <a:off x="762000" y="1295401"/>
            <a:ext cx="7772400" cy="3962400"/>
          </a:xfrm>
        </p:spPr>
        <p:txBody>
          <a:bodyPr>
            <a:noAutofit/>
          </a:bodyPr>
          <a:lstStyle/>
          <a:p>
            <a:r>
              <a:rPr lang="en-US" sz="2400" dirty="0" smtClean="0"/>
              <a:t>The index </a:t>
            </a:r>
            <a:r>
              <a:rPr lang="en-US" sz="2400" dirty="0"/>
              <a:t>that is used to measure</a:t>
            </a:r>
            <a:r>
              <a:rPr lang="en-US" sz="2400" dirty="0" smtClean="0"/>
              <a:t> average </a:t>
            </a:r>
            <a:r>
              <a:rPr lang="en-US" sz="2400" dirty="0"/>
              <a:t>changes in</a:t>
            </a:r>
            <a:r>
              <a:rPr lang="en-US" sz="2400" dirty="0" smtClean="0"/>
              <a:t> prices </a:t>
            </a:r>
            <a:r>
              <a:rPr lang="en-US" sz="2400" dirty="0"/>
              <a:t>paid by </a:t>
            </a:r>
            <a:r>
              <a:rPr lang="en-US" sz="2400" dirty="0" smtClean="0"/>
              <a:t>consumers in </a:t>
            </a:r>
            <a:r>
              <a:rPr lang="en-US" sz="2400" dirty="0"/>
              <a:t>urban </a:t>
            </a:r>
            <a:r>
              <a:rPr lang="en-US" sz="2400" dirty="0" smtClean="0"/>
              <a:t>markets </a:t>
            </a:r>
            <a:r>
              <a:rPr lang="en-US" sz="2400" dirty="0"/>
              <a:t>for a</a:t>
            </a:r>
            <a:r>
              <a:rPr lang="en-US" sz="2400" dirty="0" smtClean="0"/>
              <a:t> market basket </a:t>
            </a:r>
            <a:r>
              <a:rPr lang="en-US" sz="2400" dirty="0"/>
              <a:t>of commonly purchased goods and services.  </a:t>
            </a:r>
            <a:endParaRPr lang="en-US" sz="2400" dirty="0" smtClean="0"/>
          </a:p>
          <a:p>
            <a:r>
              <a:rPr lang="en-US" sz="2400" dirty="0"/>
              <a:t>C</a:t>
            </a:r>
            <a:r>
              <a:rPr lang="en-US" sz="2400" dirty="0" smtClean="0"/>
              <a:t>ompares </a:t>
            </a:r>
            <a:r>
              <a:rPr lang="en-US" sz="2400" dirty="0"/>
              <a:t>the combined price of </a:t>
            </a:r>
            <a:r>
              <a:rPr lang="en-US" sz="2400" dirty="0" smtClean="0"/>
              <a:t>all of these </a:t>
            </a:r>
            <a:r>
              <a:rPr lang="en-US" sz="2400" dirty="0"/>
              <a:t>goods and services in the</a:t>
            </a:r>
            <a:r>
              <a:rPr lang="en-US" sz="2400" dirty="0" smtClean="0"/>
              <a:t> market basket </a:t>
            </a:r>
            <a:r>
              <a:rPr lang="en-US" sz="2400" dirty="0"/>
              <a:t>from one month to the next. </a:t>
            </a:r>
            <a:endParaRPr lang="en-US" sz="2400" dirty="0" smtClean="0"/>
          </a:p>
          <a:p>
            <a:r>
              <a:rPr lang="en-US" sz="2400" dirty="0" smtClean="0"/>
              <a:t>The </a:t>
            </a:r>
            <a:r>
              <a:rPr lang="en-US" sz="2400" dirty="0"/>
              <a:t>BLS</a:t>
            </a:r>
            <a:r>
              <a:rPr lang="en-US" sz="2400" dirty="0" smtClean="0"/>
              <a:t> collects information about </a:t>
            </a:r>
            <a:r>
              <a:rPr lang="en-US" sz="2400" dirty="0"/>
              <a:t>the prices of goods and </a:t>
            </a:r>
            <a:r>
              <a:rPr lang="en-US" sz="2400" dirty="0" smtClean="0"/>
              <a:t>services </a:t>
            </a:r>
            <a:r>
              <a:rPr lang="en-US" sz="2400" dirty="0"/>
              <a:t>in eight major categories. </a:t>
            </a:r>
          </a:p>
        </p:txBody>
      </p:sp>
    </p:spTree>
    <p:extLst>
      <p:ext uri="{BB962C8B-B14F-4D97-AF65-F5344CB8AC3E}">
        <p14:creationId xmlns:p14="http://schemas.microsoft.com/office/powerpoint/2010/main" xmlns="" val="39699331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5514"/>
            <a:ext cx="8229600" cy="762000"/>
          </a:xfrm>
        </p:spPr>
        <p:txBody>
          <a:bodyPr/>
          <a:lstStyle/>
          <a:p>
            <a:r>
              <a:rPr lang="en-US" cap="none" dirty="0" smtClean="0"/>
              <a:t>Consumer Price Index</a:t>
            </a:r>
            <a:endParaRPr lang="en-US" cap="none" dirty="0"/>
          </a:p>
        </p:txBody>
      </p:sp>
      <p:sp>
        <p:nvSpPr>
          <p:cNvPr id="3" name="Content Placeholder 2"/>
          <p:cNvSpPr>
            <a:spLocks noGrp="1"/>
          </p:cNvSpPr>
          <p:nvPr>
            <p:ph idx="1"/>
          </p:nvPr>
        </p:nvSpPr>
        <p:spPr>
          <a:xfrm>
            <a:off x="457200" y="1143000"/>
            <a:ext cx="8229600" cy="4724400"/>
          </a:xfrm>
        </p:spPr>
        <p:txBody>
          <a:bodyPr>
            <a:noAutofit/>
          </a:bodyPr>
          <a:lstStyle/>
          <a:p>
            <a:r>
              <a:rPr lang="en-US" sz="2000" dirty="0" smtClean="0"/>
              <a:t>FOOD </a:t>
            </a:r>
            <a:r>
              <a:rPr lang="en-US" sz="2000" dirty="0"/>
              <a:t>AND BEVERAGES </a:t>
            </a:r>
            <a:r>
              <a:rPr lang="en-US" sz="1600" dirty="0"/>
              <a:t>(breakfast cereal, milk, coffee, </a:t>
            </a:r>
            <a:r>
              <a:rPr lang="en-US" sz="1600" dirty="0" smtClean="0"/>
              <a:t>chicken, </a:t>
            </a:r>
            <a:r>
              <a:rPr lang="en-US" sz="1600" dirty="0"/>
              <a:t>full service meals, snacks) </a:t>
            </a:r>
          </a:p>
          <a:p>
            <a:pPr lvl="0"/>
            <a:r>
              <a:rPr lang="en-US" sz="2000" dirty="0"/>
              <a:t>HOUSING </a:t>
            </a:r>
            <a:r>
              <a:rPr lang="en-US" sz="1600" dirty="0"/>
              <a:t>(rent of primary residence, owners' equivalent rent, fuel oil, bedroom furniture) </a:t>
            </a:r>
          </a:p>
          <a:p>
            <a:pPr lvl="0"/>
            <a:r>
              <a:rPr lang="en-US" sz="2000" dirty="0"/>
              <a:t>APPAREL </a:t>
            </a:r>
            <a:r>
              <a:rPr lang="en-US" sz="1600" dirty="0"/>
              <a:t>(men's shirts and sweaters, women's dresses, jewelry) </a:t>
            </a:r>
          </a:p>
          <a:p>
            <a:pPr lvl="0"/>
            <a:r>
              <a:rPr lang="en-US" sz="2000" dirty="0"/>
              <a:t>TRANSPORTATION </a:t>
            </a:r>
            <a:r>
              <a:rPr lang="en-US" sz="1600" dirty="0"/>
              <a:t>(new vehicles, airline fares, gasoline, motor vehicle insurance) </a:t>
            </a:r>
          </a:p>
          <a:p>
            <a:pPr lvl="0"/>
            <a:r>
              <a:rPr lang="en-US" sz="2000" dirty="0"/>
              <a:t>MEDICAL CARE </a:t>
            </a:r>
            <a:r>
              <a:rPr lang="en-US" sz="1600" dirty="0"/>
              <a:t>(prescription drugs and medical supplies, physicians' services, eyeglasses and eye care, hospital services) </a:t>
            </a:r>
          </a:p>
          <a:p>
            <a:pPr lvl="0"/>
            <a:r>
              <a:rPr lang="en-US" sz="2000" dirty="0"/>
              <a:t>RECREATION </a:t>
            </a:r>
            <a:r>
              <a:rPr lang="en-US" sz="1600" dirty="0"/>
              <a:t>(televisions, toys, pets and pet products, sports equipment, admissions</a:t>
            </a:r>
            <a:r>
              <a:rPr lang="en-US" sz="1600" dirty="0" smtClean="0"/>
              <a:t>) </a:t>
            </a:r>
            <a:endParaRPr lang="en-US" sz="1600" dirty="0"/>
          </a:p>
          <a:p>
            <a:pPr lvl="0"/>
            <a:r>
              <a:rPr lang="en-US" sz="2000" dirty="0"/>
              <a:t>EDUCATION AND COMMUNICATION </a:t>
            </a:r>
            <a:r>
              <a:rPr lang="en-US" sz="1600" dirty="0"/>
              <a:t>(college tuition, postage, telephone services, computer software and accessories</a:t>
            </a:r>
            <a:r>
              <a:rPr lang="en-US" sz="1600" dirty="0" smtClean="0"/>
              <a:t>) </a:t>
            </a:r>
            <a:endParaRPr lang="en-US" sz="1600" dirty="0"/>
          </a:p>
          <a:p>
            <a:pPr lvl="0"/>
            <a:r>
              <a:rPr lang="en-US" sz="2000" dirty="0"/>
              <a:t>OTHER GOODS AND SERVICES </a:t>
            </a:r>
            <a:r>
              <a:rPr lang="en-US" sz="1600" dirty="0"/>
              <a:t>(tobacco and smoking products, haircuts and other personal services, funeral expenses</a:t>
            </a:r>
            <a:r>
              <a:rPr lang="en-US" sz="1600" dirty="0" smtClean="0"/>
              <a:t>) </a:t>
            </a:r>
            <a:endParaRPr lang="en-US" sz="1600" dirty="0"/>
          </a:p>
        </p:txBody>
      </p:sp>
    </p:spTree>
    <p:extLst>
      <p:ext uri="{BB962C8B-B14F-4D97-AF65-F5344CB8AC3E}">
        <p14:creationId xmlns:p14="http://schemas.microsoft.com/office/powerpoint/2010/main" xmlns="" val="216026401"/>
      </p:ext>
    </p:extLst>
  </p:cSld>
  <p:clrMapOvr>
    <a:masterClrMapping/>
  </p:clrMapOvr>
  <p:timing>
    <p:tnLst>
      <p:par>
        <p:cTn id="1" dur="indefinite" restart="never" nodeType="tmRoot"/>
      </p:par>
    </p:tnLst>
  </p:timing>
</p:sld>
</file>

<file path=ppt/theme/theme1.xml><?xml version="1.0" encoding="utf-8"?>
<a:theme xmlns:a="http://schemas.openxmlformats.org/drawingml/2006/main" name="1_HSE_Lesson01_ms-com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EE-Economics">
      <a:majorFont>
        <a:latin typeface="Trade Gothic LT Std Extended"/>
        <a:ea typeface=""/>
        <a:cs typeface=""/>
      </a:majorFont>
      <a:minorFont>
        <a:latin typeface="Trade Gothic LT Std C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4705</TotalTime>
  <Words>1571</Words>
  <Application>Microsoft Office PowerPoint</Application>
  <PresentationFormat>On-screen Show (4:3)</PresentationFormat>
  <Paragraphs>191</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1_HSE_Lesson01_ms-comp</vt:lpstr>
      <vt:lpstr>Prices in Grandma’s Day</vt:lpstr>
      <vt:lpstr>Movie Tickets and Big Macs®</vt:lpstr>
      <vt:lpstr>How Much Have Prices Changed?</vt:lpstr>
      <vt:lpstr>How Much Have Prices Changed?</vt:lpstr>
      <vt:lpstr>How Much Have Prices Changed?</vt:lpstr>
      <vt:lpstr>Purchasing Power</vt:lpstr>
      <vt:lpstr>Inflation</vt:lpstr>
      <vt:lpstr>Consumer Price Index</vt:lpstr>
      <vt:lpstr>Consumer Price Index</vt:lpstr>
      <vt:lpstr>Working with CPI</vt:lpstr>
      <vt:lpstr>Working with CPI</vt:lpstr>
      <vt:lpstr>Working with CPI</vt:lpstr>
      <vt:lpstr>Working with CPI</vt:lpstr>
      <vt:lpstr>How Much Have Prices Changed?</vt:lpstr>
      <vt:lpstr>How Much Have Prices Changed?</vt:lpstr>
      <vt:lpstr>Using CPI Data</vt:lpstr>
      <vt:lpstr>Unanticipated Inflation:  “Winners” and “Losers”</vt:lpstr>
      <vt:lpstr>Determining Winners and Losers</vt:lpstr>
      <vt:lpstr>Losers</vt:lpstr>
      <vt:lpstr>Winners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coedefault</dc:creator>
  <cp:lastModifiedBy>bodducherlag</cp:lastModifiedBy>
  <cp:revision>151</cp:revision>
  <dcterms:created xsi:type="dcterms:W3CDTF">2014-03-11T18:21:06Z</dcterms:created>
  <dcterms:modified xsi:type="dcterms:W3CDTF">2014-06-17T11:46:05Z</dcterms:modified>
</cp:coreProperties>
</file>

<file path=docProps/thumbnail.jpeg>
</file>